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E666BD-C601-4A7E-9A8A-3CDBA3EF57AF}" type="doc">
      <dgm:prSet loTypeId="urn:microsoft.com/office/officeart/2005/8/layout/target3" loCatId="relationship" qsTypeId="urn:microsoft.com/office/officeart/2005/8/quickstyle/simple1" qsCatId="simple" csTypeId="urn:microsoft.com/office/officeart/2005/8/colors/accent1_2" csCatId="accent1" phldr="1"/>
      <dgm:spPr/>
    </dgm:pt>
    <dgm:pt modelId="{6C9F6C99-BC3C-46F1-8F72-416E12E3C34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CS" b="1" i="0" u="none" strike="noStrike" cap="none" normalizeH="0" baseline="0" dirty="0" smtClean="0">
              <a:ln>
                <a:noFill/>
              </a:ln>
              <a:solidFill>
                <a:schemeClr val="tx1"/>
              </a:solidFill>
              <a:effectLst/>
              <a:latin typeface="+mj-lt"/>
              <a:cs typeface="Arial" charset="0"/>
            </a:rPr>
            <a:t>АНЕМИЈА</a:t>
          </a:r>
          <a:endParaRPr kumimoji="0" lang="en-US" b="1" i="0" u="none" strike="noStrike" cap="none" normalizeH="0" baseline="0" dirty="0" smtClean="0">
            <a:ln>
              <a:noFill/>
            </a:ln>
            <a:solidFill>
              <a:schemeClr val="tx1"/>
            </a:solidFill>
            <a:effectLst/>
            <a:latin typeface="+mj-lt"/>
            <a:cs typeface="Arial" charset="0"/>
          </a:endParaRPr>
        </a:p>
      </dgm:t>
    </dgm:pt>
    <dgm:pt modelId="{463F79D0-8FA5-461A-B59E-CD87E1488B02}" type="parTrans" cxnId="{C677AA20-CFEF-451E-A075-A88D99A32199}">
      <dgm:prSet/>
      <dgm:spPr/>
      <dgm:t>
        <a:bodyPr/>
        <a:lstStyle/>
        <a:p>
          <a:endParaRPr lang="sr-Latn-RS"/>
        </a:p>
      </dgm:t>
    </dgm:pt>
    <dgm:pt modelId="{FBAAED50-F4B3-46B7-BB83-7F8FCD271CFE}" type="sibTrans" cxnId="{C677AA20-CFEF-451E-A075-A88D99A32199}">
      <dgm:prSet/>
      <dgm:spPr/>
      <dgm:t>
        <a:bodyPr/>
        <a:lstStyle/>
        <a:p>
          <a:endParaRPr lang="sr-Latn-RS"/>
        </a:p>
      </dgm:t>
    </dgm:pt>
    <dgm:pt modelId="{165E1DC5-7E7B-48EF-AD7C-28E89F207A9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CS" b="1" i="0" u="none" strike="noStrike" cap="none" normalizeH="0" baseline="0" smtClean="0">
              <a:ln>
                <a:noFill/>
              </a:ln>
              <a:solidFill>
                <a:schemeClr val="tx1"/>
              </a:solidFill>
              <a:effectLst/>
              <a:latin typeface="+mj-lt"/>
              <a:cs typeface="Arial" charset="0"/>
            </a:rPr>
            <a:t>ДИСМЕНОРЕЈА</a:t>
          </a:r>
          <a:endParaRPr kumimoji="0" lang="en-US" b="1" i="0" u="none" strike="noStrike" cap="none" normalizeH="0" baseline="0" smtClean="0">
            <a:ln>
              <a:noFill/>
            </a:ln>
            <a:solidFill>
              <a:schemeClr val="tx1"/>
            </a:solidFill>
            <a:effectLst/>
            <a:latin typeface="+mj-lt"/>
            <a:cs typeface="Arial" charset="0"/>
          </a:endParaRPr>
        </a:p>
      </dgm:t>
    </dgm:pt>
    <dgm:pt modelId="{766AD2DD-80AA-4712-AE26-2ED3FE396951}" type="parTrans" cxnId="{4720B5D7-0A5D-4271-B184-F2731BE92D87}">
      <dgm:prSet/>
      <dgm:spPr/>
      <dgm:t>
        <a:bodyPr/>
        <a:lstStyle/>
        <a:p>
          <a:endParaRPr lang="sr-Latn-RS"/>
        </a:p>
      </dgm:t>
    </dgm:pt>
    <dgm:pt modelId="{DC72CDDD-665B-4601-94AA-5F1A0147DF79}" type="sibTrans" cxnId="{4720B5D7-0A5D-4271-B184-F2731BE92D87}">
      <dgm:prSet/>
      <dgm:spPr/>
      <dgm:t>
        <a:bodyPr/>
        <a:lstStyle/>
        <a:p>
          <a:endParaRPr lang="sr-Latn-RS"/>
        </a:p>
      </dgm:t>
    </dgm:pt>
    <dgm:pt modelId="{30A71160-E6E3-4E00-A90E-0A5590F7774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CS" b="1" i="0" u="none" strike="noStrike" cap="none" normalizeH="0" baseline="0" dirty="0" smtClean="0">
              <a:ln>
                <a:noFill/>
              </a:ln>
              <a:solidFill>
                <a:schemeClr val="tx1"/>
              </a:solidFill>
              <a:effectLst/>
              <a:latin typeface="+mj-lt"/>
              <a:cs typeface="Arial" charset="0"/>
            </a:rPr>
            <a:t>ОСТЕОПОРОЗА</a:t>
          </a:r>
          <a:endParaRPr kumimoji="0" lang="en-US" b="1" i="0" u="none" strike="noStrike" cap="none" normalizeH="0" baseline="0" dirty="0" smtClean="0">
            <a:ln>
              <a:noFill/>
            </a:ln>
            <a:solidFill>
              <a:schemeClr val="tx1"/>
            </a:solidFill>
            <a:effectLst/>
            <a:latin typeface="+mj-lt"/>
            <a:cs typeface="Arial" charset="0"/>
          </a:endParaRPr>
        </a:p>
      </dgm:t>
    </dgm:pt>
    <dgm:pt modelId="{6844F1D7-221D-4330-8101-B9C0D01D396C}" type="parTrans" cxnId="{EF1207D9-2F0B-47C0-89B9-40E7548A5502}">
      <dgm:prSet/>
      <dgm:spPr/>
      <dgm:t>
        <a:bodyPr/>
        <a:lstStyle/>
        <a:p>
          <a:endParaRPr lang="sr-Latn-RS"/>
        </a:p>
      </dgm:t>
    </dgm:pt>
    <dgm:pt modelId="{8B08E214-A2DF-4B0C-AD46-D512C28A8E8A}" type="sibTrans" cxnId="{EF1207D9-2F0B-47C0-89B9-40E7548A5502}">
      <dgm:prSet/>
      <dgm:spPr/>
      <dgm:t>
        <a:bodyPr/>
        <a:lstStyle/>
        <a:p>
          <a:endParaRPr lang="sr-Latn-RS"/>
        </a:p>
      </dgm:t>
    </dgm:pt>
    <dgm:pt modelId="{0C36FA34-1232-43E1-941D-A6BAFBF7D06E}" type="pres">
      <dgm:prSet presAssocID="{AAE666BD-C601-4A7E-9A8A-3CDBA3EF57AF}" presName="Name0" presStyleCnt="0">
        <dgm:presLayoutVars>
          <dgm:chMax val="7"/>
          <dgm:dir/>
          <dgm:animLvl val="lvl"/>
          <dgm:resizeHandles val="exact"/>
        </dgm:presLayoutVars>
      </dgm:prSet>
      <dgm:spPr/>
    </dgm:pt>
    <dgm:pt modelId="{E9E7E731-5846-46DD-8F1B-F2A9B5640CF3}" type="pres">
      <dgm:prSet presAssocID="{6C9F6C99-BC3C-46F1-8F72-416E12E3C34B}" presName="circle1" presStyleLbl="node1" presStyleIdx="0" presStyleCnt="3"/>
      <dgm:spPr/>
    </dgm:pt>
    <dgm:pt modelId="{F7295DA3-93A3-4DBB-BEE0-E8811E557434}" type="pres">
      <dgm:prSet presAssocID="{6C9F6C99-BC3C-46F1-8F72-416E12E3C34B}" presName="space" presStyleCnt="0"/>
      <dgm:spPr/>
    </dgm:pt>
    <dgm:pt modelId="{7C51D630-5D89-4A39-9946-74C45847DCFE}" type="pres">
      <dgm:prSet presAssocID="{6C9F6C99-BC3C-46F1-8F72-416E12E3C34B}" presName="rect1" presStyleLbl="alignAcc1" presStyleIdx="0" presStyleCnt="3"/>
      <dgm:spPr/>
      <dgm:t>
        <a:bodyPr/>
        <a:lstStyle/>
        <a:p>
          <a:endParaRPr lang="sr-Latn-RS"/>
        </a:p>
      </dgm:t>
    </dgm:pt>
    <dgm:pt modelId="{289222CB-284D-4F2E-93FA-444CC1DB48F2}" type="pres">
      <dgm:prSet presAssocID="{165E1DC5-7E7B-48EF-AD7C-28E89F207A98}" presName="vertSpace2" presStyleLbl="node1" presStyleIdx="0" presStyleCnt="3"/>
      <dgm:spPr/>
    </dgm:pt>
    <dgm:pt modelId="{B10BFA36-7509-4677-B30B-435011EC4C49}" type="pres">
      <dgm:prSet presAssocID="{165E1DC5-7E7B-48EF-AD7C-28E89F207A98}" presName="circle2" presStyleLbl="node1" presStyleIdx="1" presStyleCnt="3"/>
      <dgm:spPr/>
    </dgm:pt>
    <dgm:pt modelId="{BDF3D869-EE47-49B9-AA27-66B99CB7CA99}" type="pres">
      <dgm:prSet presAssocID="{165E1DC5-7E7B-48EF-AD7C-28E89F207A98}" presName="rect2" presStyleLbl="alignAcc1" presStyleIdx="1" presStyleCnt="3"/>
      <dgm:spPr/>
      <dgm:t>
        <a:bodyPr/>
        <a:lstStyle/>
        <a:p>
          <a:endParaRPr lang="sr-Latn-RS"/>
        </a:p>
      </dgm:t>
    </dgm:pt>
    <dgm:pt modelId="{73719036-F765-41A3-8B71-11688E3146FE}" type="pres">
      <dgm:prSet presAssocID="{30A71160-E6E3-4E00-A90E-0A5590F7774A}" presName="vertSpace3" presStyleLbl="node1" presStyleIdx="1" presStyleCnt="3"/>
      <dgm:spPr/>
    </dgm:pt>
    <dgm:pt modelId="{B84AC497-BC87-4953-B7DD-BBAC17E59DF3}" type="pres">
      <dgm:prSet presAssocID="{30A71160-E6E3-4E00-A90E-0A5590F7774A}" presName="circle3" presStyleLbl="node1" presStyleIdx="2" presStyleCnt="3"/>
      <dgm:spPr/>
    </dgm:pt>
    <dgm:pt modelId="{1FAA355B-A3E5-4DD0-8CBE-A447207BC03A}" type="pres">
      <dgm:prSet presAssocID="{30A71160-E6E3-4E00-A90E-0A5590F7774A}" presName="rect3" presStyleLbl="alignAcc1" presStyleIdx="2" presStyleCnt="3"/>
      <dgm:spPr/>
      <dgm:t>
        <a:bodyPr/>
        <a:lstStyle/>
        <a:p>
          <a:endParaRPr lang="sr-Latn-RS"/>
        </a:p>
      </dgm:t>
    </dgm:pt>
    <dgm:pt modelId="{C57B8AA7-07D5-4D48-B852-E8AC4DB12105}" type="pres">
      <dgm:prSet presAssocID="{6C9F6C99-BC3C-46F1-8F72-416E12E3C34B}" presName="rect1ParTxNoCh" presStyleLbl="alignAcc1" presStyleIdx="2" presStyleCnt="3">
        <dgm:presLayoutVars>
          <dgm:chMax val="1"/>
          <dgm:bulletEnabled val="1"/>
        </dgm:presLayoutVars>
      </dgm:prSet>
      <dgm:spPr/>
      <dgm:t>
        <a:bodyPr/>
        <a:lstStyle/>
        <a:p>
          <a:endParaRPr lang="sr-Latn-RS"/>
        </a:p>
      </dgm:t>
    </dgm:pt>
    <dgm:pt modelId="{F9FDED1A-ABAB-464D-B234-0838EA419F8D}" type="pres">
      <dgm:prSet presAssocID="{165E1DC5-7E7B-48EF-AD7C-28E89F207A98}" presName="rect2ParTxNoCh" presStyleLbl="alignAcc1" presStyleIdx="2" presStyleCnt="3">
        <dgm:presLayoutVars>
          <dgm:chMax val="1"/>
          <dgm:bulletEnabled val="1"/>
        </dgm:presLayoutVars>
      </dgm:prSet>
      <dgm:spPr/>
      <dgm:t>
        <a:bodyPr/>
        <a:lstStyle/>
        <a:p>
          <a:endParaRPr lang="sr-Latn-RS"/>
        </a:p>
      </dgm:t>
    </dgm:pt>
    <dgm:pt modelId="{DF24C555-AC40-4573-8BA6-B1E8EFC11E90}" type="pres">
      <dgm:prSet presAssocID="{30A71160-E6E3-4E00-A90E-0A5590F7774A}" presName="rect3ParTxNoCh" presStyleLbl="alignAcc1" presStyleIdx="2" presStyleCnt="3">
        <dgm:presLayoutVars>
          <dgm:chMax val="1"/>
          <dgm:bulletEnabled val="1"/>
        </dgm:presLayoutVars>
      </dgm:prSet>
      <dgm:spPr/>
      <dgm:t>
        <a:bodyPr/>
        <a:lstStyle/>
        <a:p>
          <a:endParaRPr lang="sr-Latn-RS"/>
        </a:p>
      </dgm:t>
    </dgm:pt>
  </dgm:ptLst>
  <dgm:cxnLst>
    <dgm:cxn modelId="{C677AA20-CFEF-451E-A075-A88D99A32199}" srcId="{AAE666BD-C601-4A7E-9A8A-3CDBA3EF57AF}" destId="{6C9F6C99-BC3C-46F1-8F72-416E12E3C34B}" srcOrd="0" destOrd="0" parTransId="{463F79D0-8FA5-461A-B59E-CD87E1488B02}" sibTransId="{FBAAED50-F4B3-46B7-BB83-7F8FCD271CFE}"/>
    <dgm:cxn modelId="{5EA15CD5-C076-411F-A499-1CED4AC047EA}" type="presOf" srcId="{30A71160-E6E3-4E00-A90E-0A5590F7774A}" destId="{DF24C555-AC40-4573-8BA6-B1E8EFC11E90}" srcOrd="1" destOrd="0" presId="urn:microsoft.com/office/officeart/2005/8/layout/target3"/>
    <dgm:cxn modelId="{0DBA09A7-BC31-4E26-B391-92231C142160}" type="presOf" srcId="{30A71160-E6E3-4E00-A90E-0A5590F7774A}" destId="{1FAA355B-A3E5-4DD0-8CBE-A447207BC03A}" srcOrd="0" destOrd="0" presId="urn:microsoft.com/office/officeart/2005/8/layout/target3"/>
    <dgm:cxn modelId="{4720B5D7-0A5D-4271-B184-F2731BE92D87}" srcId="{AAE666BD-C601-4A7E-9A8A-3CDBA3EF57AF}" destId="{165E1DC5-7E7B-48EF-AD7C-28E89F207A98}" srcOrd="1" destOrd="0" parTransId="{766AD2DD-80AA-4712-AE26-2ED3FE396951}" sibTransId="{DC72CDDD-665B-4601-94AA-5F1A0147DF79}"/>
    <dgm:cxn modelId="{779CABD8-ECE0-4173-A4A7-93406C143C4D}" type="presOf" srcId="{6C9F6C99-BC3C-46F1-8F72-416E12E3C34B}" destId="{7C51D630-5D89-4A39-9946-74C45847DCFE}" srcOrd="0" destOrd="0" presId="urn:microsoft.com/office/officeart/2005/8/layout/target3"/>
    <dgm:cxn modelId="{44E872A7-3C03-4D69-AE95-A0774FDD46A4}" type="presOf" srcId="{6C9F6C99-BC3C-46F1-8F72-416E12E3C34B}" destId="{C57B8AA7-07D5-4D48-B852-E8AC4DB12105}" srcOrd="1" destOrd="0" presId="urn:microsoft.com/office/officeart/2005/8/layout/target3"/>
    <dgm:cxn modelId="{ED864238-D147-4063-A860-7B04F057E1AB}" type="presOf" srcId="{165E1DC5-7E7B-48EF-AD7C-28E89F207A98}" destId="{F9FDED1A-ABAB-464D-B234-0838EA419F8D}" srcOrd="1" destOrd="0" presId="urn:microsoft.com/office/officeart/2005/8/layout/target3"/>
    <dgm:cxn modelId="{78BC9141-E72E-4160-9E92-106D179F0E81}" type="presOf" srcId="{AAE666BD-C601-4A7E-9A8A-3CDBA3EF57AF}" destId="{0C36FA34-1232-43E1-941D-A6BAFBF7D06E}" srcOrd="0" destOrd="0" presId="urn:microsoft.com/office/officeart/2005/8/layout/target3"/>
    <dgm:cxn modelId="{EF1207D9-2F0B-47C0-89B9-40E7548A5502}" srcId="{AAE666BD-C601-4A7E-9A8A-3CDBA3EF57AF}" destId="{30A71160-E6E3-4E00-A90E-0A5590F7774A}" srcOrd="2" destOrd="0" parTransId="{6844F1D7-221D-4330-8101-B9C0D01D396C}" sibTransId="{8B08E214-A2DF-4B0C-AD46-D512C28A8E8A}"/>
    <dgm:cxn modelId="{65DB77FE-9B54-4604-ADF9-9DA6528B3938}" type="presOf" srcId="{165E1DC5-7E7B-48EF-AD7C-28E89F207A98}" destId="{BDF3D869-EE47-49B9-AA27-66B99CB7CA99}" srcOrd="0" destOrd="0" presId="urn:microsoft.com/office/officeart/2005/8/layout/target3"/>
    <dgm:cxn modelId="{5BAA6DF7-79C7-4111-9ABF-C8B2CD7210C3}" type="presParOf" srcId="{0C36FA34-1232-43E1-941D-A6BAFBF7D06E}" destId="{E9E7E731-5846-46DD-8F1B-F2A9B5640CF3}" srcOrd="0" destOrd="0" presId="urn:microsoft.com/office/officeart/2005/8/layout/target3"/>
    <dgm:cxn modelId="{166EEBB9-95E3-4E6B-A43B-509E19A52CCE}" type="presParOf" srcId="{0C36FA34-1232-43E1-941D-A6BAFBF7D06E}" destId="{F7295DA3-93A3-4DBB-BEE0-E8811E557434}" srcOrd="1" destOrd="0" presId="urn:microsoft.com/office/officeart/2005/8/layout/target3"/>
    <dgm:cxn modelId="{53CC8176-0F6B-4509-8B57-35B5EF58FDED}" type="presParOf" srcId="{0C36FA34-1232-43E1-941D-A6BAFBF7D06E}" destId="{7C51D630-5D89-4A39-9946-74C45847DCFE}" srcOrd="2" destOrd="0" presId="urn:microsoft.com/office/officeart/2005/8/layout/target3"/>
    <dgm:cxn modelId="{5B419450-6A99-455A-B52E-FC634B7795E4}" type="presParOf" srcId="{0C36FA34-1232-43E1-941D-A6BAFBF7D06E}" destId="{289222CB-284D-4F2E-93FA-444CC1DB48F2}" srcOrd="3" destOrd="0" presId="urn:microsoft.com/office/officeart/2005/8/layout/target3"/>
    <dgm:cxn modelId="{E555544E-2CF3-495F-8822-C7D1C4E04B4A}" type="presParOf" srcId="{0C36FA34-1232-43E1-941D-A6BAFBF7D06E}" destId="{B10BFA36-7509-4677-B30B-435011EC4C49}" srcOrd="4" destOrd="0" presId="urn:microsoft.com/office/officeart/2005/8/layout/target3"/>
    <dgm:cxn modelId="{B9F7E447-43C3-4F87-A79A-29BC8CE56524}" type="presParOf" srcId="{0C36FA34-1232-43E1-941D-A6BAFBF7D06E}" destId="{BDF3D869-EE47-49B9-AA27-66B99CB7CA99}" srcOrd="5" destOrd="0" presId="urn:microsoft.com/office/officeart/2005/8/layout/target3"/>
    <dgm:cxn modelId="{421C76BF-970D-4534-BCF8-5F54A1EB4713}" type="presParOf" srcId="{0C36FA34-1232-43E1-941D-A6BAFBF7D06E}" destId="{73719036-F765-41A3-8B71-11688E3146FE}" srcOrd="6" destOrd="0" presId="urn:microsoft.com/office/officeart/2005/8/layout/target3"/>
    <dgm:cxn modelId="{0A41838A-3AED-4D80-B5A7-3C855E3895F3}" type="presParOf" srcId="{0C36FA34-1232-43E1-941D-A6BAFBF7D06E}" destId="{B84AC497-BC87-4953-B7DD-BBAC17E59DF3}" srcOrd="7" destOrd="0" presId="urn:microsoft.com/office/officeart/2005/8/layout/target3"/>
    <dgm:cxn modelId="{FCD8E365-C6D2-41D1-B3CC-0EAB6941CE85}" type="presParOf" srcId="{0C36FA34-1232-43E1-941D-A6BAFBF7D06E}" destId="{1FAA355B-A3E5-4DD0-8CBE-A447207BC03A}" srcOrd="8" destOrd="0" presId="urn:microsoft.com/office/officeart/2005/8/layout/target3"/>
    <dgm:cxn modelId="{43F0CC40-EF81-44D3-B1F3-231FA8C0A18B}" type="presParOf" srcId="{0C36FA34-1232-43E1-941D-A6BAFBF7D06E}" destId="{C57B8AA7-07D5-4D48-B852-E8AC4DB12105}" srcOrd="9" destOrd="0" presId="urn:microsoft.com/office/officeart/2005/8/layout/target3"/>
    <dgm:cxn modelId="{00FB7346-232D-4025-9244-0A6EDC37A2A8}" type="presParOf" srcId="{0C36FA34-1232-43E1-941D-A6BAFBF7D06E}" destId="{F9FDED1A-ABAB-464D-B234-0838EA419F8D}" srcOrd="10" destOrd="0" presId="urn:microsoft.com/office/officeart/2005/8/layout/target3"/>
    <dgm:cxn modelId="{F5E57FA7-D00E-4407-9413-82F308EBE4F8}" type="presParOf" srcId="{0C36FA34-1232-43E1-941D-A6BAFBF7D06E}" destId="{DF24C555-AC40-4573-8BA6-B1E8EFC11E90}"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2352196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2249186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2956628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601171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1106117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2014110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2852756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3052798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84496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3189974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E15302-F1B2-483B-BC2C-05ACE21AA02A}" type="datetimeFigureOut">
              <a:rPr lang="sr-Latn-RS" smtClean="0"/>
              <a:t>19.10.2018</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88E0F908-6A16-4E3F-8A0B-38F0D03907F9}" type="slidenum">
              <a:rPr lang="sr-Latn-RS" smtClean="0"/>
              <a:t>‹#›</a:t>
            </a:fld>
            <a:endParaRPr lang="sr-Latn-RS"/>
          </a:p>
        </p:txBody>
      </p:sp>
    </p:spTree>
    <p:extLst>
      <p:ext uri="{BB962C8B-B14F-4D97-AF65-F5344CB8AC3E}">
        <p14:creationId xmlns:p14="http://schemas.microsoft.com/office/powerpoint/2010/main" val="152011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E15302-F1B2-483B-BC2C-05ACE21AA02A}" type="datetimeFigureOut">
              <a:rPr lang="sr-Latn-RS" smtClean="0"/>
              <a:t>19.10.2018</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0F908-6A16-4E3F-8A0B-38F0D03907F9}" type="slidenum">
              <a:rPr lang="sr-Latn-RS" smtClean="0"/>
              <a:t>‹#›</a:t>
            </a:fld>
            <a:endParaRPr lang="sr-Latn-RS"/>
          </a:p>
        </p:txBody>
      </p:sp>
    </p:spTree>
    <p:extLst>
      <p:ext uri="{BB962C8B-B14F-4D97-AF65-F5344CB8AC3E}">
        <p14:creationId xmlns:p14="http://schemas.microsoft.com/office/powerpoint/2010/main" val="1062547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smtClean="0"/>
              <a:t>СПОРТСКА ФАРМАЦИЈА </a:t>
            </a:r>
            <a:endParaRPr lang="sr-Latn-RS" dirty="0"/>
          </a:p>
        </p:txBody>
      </p:sp>
      <p:sp>
        <p:nvSpPr>
          <p:cNvPr id="3" name="Subtitle 2"/>
          <p:cNvSpPr>
            <a:spLocks noGrp="1"/>
          </p:cNvSpPr>
          <p:nvPr>
            <p:ph type="subTitle" idx="1"/>
          </p:nvPr>
        </p:nvSpPr>
        <p:spPr/>
        <p:txBody>
          <a:bodyPr/>
          <a:lstStyle/>
          <a:p>
            <a:r>
              <a:rPr lang="sr-Cyrl-RS" dirty="0" smtClean="0"/>
              <a:t>7. Недеља наставе</a:t>
            </a:r>
          </a:p>
          <a:p>
            <a:r>
              <a:rPr lang="sr-Cyrl-RS" dirty="0" smtClean="0"/>
              <a:t>ВЕЖБЕ</a:t>
            </a:r>
            <a:endParaRPr lang="sr-Latn-RS" dirty="0"/>
          </a:p>
        </p:txBody>
      </p:sp>
    </p:spTree>
    <p:extLst>
      <p:ext uri="{BB962C8B-B14F-4D97-AF65-F5344CB8AC3E}">
        <p14:creationId xmlns:p14="http://schemas.microsoft.com/office/powerpoint/2010/main" val="4049719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Content Placeholder 2"/>
          <p:cNvSpPr>
            <a:spLocks noGrp="1"/>
          </p:cNvSpPr>
          <p:nvPr>
            <p:ph idx="4294967295"/>
          </p:nvPr>
        </p:nvSpPr>
        <p:spPr>
          <a:xfrm>
            <a:off x="539750" y="1052513"/>
            <a:ext cx="8229600" cy="5135562"/>
          </a:xfrm>
        </p:spPr>
        <p:txBody>
          <a:bodyPr/>
          <a:lstStyle/>
          <a:p>
            <a:pPr algn="just">
              <a:lnSpc>
                <a:spcPct val="90000"/>
              </a:lnSpc>
            </a:pPr>
            <a:r>
              <a:rPr lang="sr-Latn-CS" sz="2400" b="1" smtClean="0"/>
              <a:t>Потребне калорије код спортиста у директној су вези са висином базалног метаболизма, могућност искоришћења хране и интензитета кретања. Базални метаболизам зависи од висине, масе, хормоналног баланса. Искоришћење хране зависи од варења, а интензитет кретања је врло тешко стандардизовати у пракси.</a:t>
            </a:r>
          </a:p>
          <a:p>
            <a:pPr algn="just">
              <a:lnSpc>
                <a:spcPct val="90000"/>
              </a:lnSpc>
            </a:pPr>
            <a:r>
              <a:rPr lang="sr-Latn-CS" sz="2400" b="1" smtClean="0"/>
              <a:t> </a:t>
            </a:r>
            <a:r>
              <a:rPr lang="en-US" sz="2400" smtClean="0"/>
              <a:t>Спортисти, посебно млађег узраста, обавезно морају да узму оптималан садржај беланчевина адекватан њиховој телесној маси. Није пожељно да у храни има више од 25% масти од укупних енергетских потреба. </a:t>
            </a:r>
            <a:endParaRPr lang="en-US" sz="2400" b="1" smtClean="0"/>
          </a:p>
          <a:p>
            <a:pPr>
              <a:lnSpc>
                <a:spcPct val="90000"/>
              </a:lnSpc>
            </a:pPr>
            <a:endParaRPr lang="en-US" sz="2400" smtClean="0"/>
          </a:p>
        </p:txBody>
      </p:sp>
    </p:spTree>
    <p:extLst>
      <p:ext uri="{BB962C8B-B14F-4D97-AF65-F5344CB8AC3E}">
        <p14:creationId xmlns:p14="http://schemas.microsoft.com/office/powerpoint/2010/main" val="765105622"/>
      </p:ext>
    </p:extLst>
  </p:cSld>
  <p:clrMapOvr>
    <a:masterClrMapping/>
  </p:clrMapOvr>
  <p:transition>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Content Placeholder 2"/>
          <p:cNvSpPr>
            <a:spLocks noGrp="1"/>
          </p:cNvSpPr>
          <p:nvPr>
            <p:ph idx="4294967295"/>
          </p:nvPr>
        </p:nvSpPr>
        <p:spPr>
          <a:xfrm>
            <a:off x="468313" y="1125538"/>
            <a:ext cx="8229600" cy="6096000"/>
          </a:xfrm>
        </p:spPr>
        <p:txBody>
          <a:bodyPr/>
          <a:lstStyle/>
          <a:p>
            <a:pPr algn="just"/>
            <a:r>
              <a:rPr lang="sr-Cyrl-CS" sz="2800" b="1" smtClean="0"/>
              <a:t>Спортистима је неопходно: узимање довољно витамина, наведени распред оброка и надокнада изгубљене течности. </a:t>
            </a:r>
          </a:p>
          <a:p>
            <a:pPr algn="just"/>
            <a:endParaRPr lang="sr-Cyrl-CS" sz="2800" b="1" smtClean="0"/>
          </a:p>
          <a:p>
            <a:pPr algn="just"/>
            <a:r>
              <a:rPr lang="sr-Cyrl-CS" sz="2800" smtClean="0"/>
              <a:t>Једини објективни и практично могући начин контроле исхране је вага и калипер (дебљина поткожног масног ткива), што смо у дугогодишњој пракси утврдили да сегменти доњих екстремитета имају релативно добре резултате, док код горњих сегмената, посебно трбуха, имамо повећане вредности</a:t>
            </a:r>
            <a:r>
              <a:rPr lang="sr-Latn-CS" smtClean="0"/>
              <a:t>. </a:t>
            </a:r>
            <a:endParaRPr lang="en-US" smtClean="0"/>
          </a:p>
          <a:p>
            <a:endParaRPr lang="en-US" sz="2800" smtClean="0"/>
          </a:p>
        </p:txBody>
      </p:sp>
    </p:spTree>
    <p:extLst>
      <p:ext uri="{BB962C8B-B14F-4D97-AF65-F5344CB8AC3E}">
        <p14:creationId xmlns:p14="http://schemas.microsoft.com/office/powerpoint/2010/main" val="3288301795"/>
      </p:ext>
    </p:extLst>
  </p:cSld>
  <p:clrMapOvr>
    <a:masterClrMapping/>
  </p:clrMapOvr>
  <p:transition>
    <p:pull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1062038"/>
            <a:ext cx="8229600" cy="715962"/>
          </a:xfrm>
        </p:spPr>
        <p:txBody>
          <a:bodyPr>
            <a:normAutofit fontScale="90000"/>
          </a:bodyPr>
          <a:lstStyle/>
          <a:p>
            <a:pPr>
              <a:defRPr/>
            </a:pPr>
            <a:r>
              <a:rPr lang="sr-Latn-CS" sz="2000" b="1" smtClean="0"/>
              <a:t/>
            </a:r>
            <a:br>
              <a:rPr lang="sr-Latn-CS" sz="2000" b="1" smtClean="0"/>
            </a:br>
            <a:r>
              <a:rPr lang="sr-Latn-CS" sz="2000" b="1" smtClean="0"/>
              <a:t/>
            </a:r>
            <a:br>
              <a:rPr lang="sr-Latn-CS" sz="2000" b="1" smtClean="0"/>
            </a:br>
            <a:r>
              <a:rPr lang="sr-Latn-CS" sz="2600" b="1" smtClean="0"/>
              <a:t>Унос хране пре тренажног процеса</a:t>
            </a:r>
            <a:r>
              <a:rPr lang="en-US" sz="2600" b="1" smtClean="0">
                <a:effectLst>
                  <a:outerShdw blurRad="38100" dist="38100" dir="2700000" algn="tl">
                    <a:srgbClr val="C0C0C0"/>
                  </a:outerShdw>
                </a:effectLst>
              </a:rPr>
              <a:t/>
            </a:r>
            <a:br>
              <a:rPr lang="en-US" sz="2600" b="1" smtClean="0">
                <a:effectLst>
                  <a:outerShdw blurRad="38100" dist="38100" dir="2700000" algn="tl">
                    <a:srgbClr val="C0C0C0"/>
                  </a:outerShdw>
                </a:effectLst>
              </a:rPr>
            </a:br>
            <a:r>
              <a:rPr lang="sr-Latn-CS" sz="2600" b="1" smtClean="0">
                <a:effectLst>
                  <a:outerShdw blurRad="38100" dist="38100" dir="2700000" algn="tl">
                    <a:srgbClr val="C0C0C0"/>
                  </a:outerShdw>
                </a:effectLst>
              </a:rPr>
              <a:t> </a:t>
            </a:r>
            <a:r>
              <a:rPr lang="en-US" sz="2600" b="1" smtClean="0">
                <a:effectLst>
                  <a:outerShdw blurRad="38100" dist="38100" dir="2700000" algn="tl">
                    <a:srgbClr val="C0C0C0"/>
                  </a:outerShdw>
                </a:effectLst>
              </a:rPr>
              <a:t/>
            </a:r>
            <a:br>
              <a:rPr lang="en-US" sz="2600" b="1" smtClean="0">
                <a:effectLst>
                  <a:outerShdw blurRad="38100" dist="38100" dir="2700000" algn="tl">
                    <a:srgbClr val="C0C0C0"/>
                  </a:outerShdw>
                </a:effectLst>
              </a:rPr>
            </a:br>
            <a:endParaRPr lang="en-US" sz="2600" smtClean="0"/>
          </a:p>
        </p:txBody>
      </p:sp>
      <p:sp>
        <p:nvSpPr>
          <p:cNvPr id="210947" name="Content Placeholder 2"/>
          <p:cNvSpPr>
            <a:spLocks noGrp="1"/>
          </p:cNvSpPr>
          <p:nvPr>
            <p:ph idx="4294967295"/>
          </p:nvPr>
        </p:nvSpPr>
        <p:spPr>
          <a:xfrm>
            <a:off x="457200" y="2287588"/>
            <a:ext cx="8229600" cy="3276600"/>
          </a:xfrm>
        </p:spPr>
        <p:txBody>
          <a:bodyPr>
            <a:normAutofit fontScale="92500"/>
          </a:bodyPr>
          <a:lstStyle/>
          <a:p>
            <a:pPr algn="just"/>
            <a:r>
              <a:rPr lang="en-US" smtClean="0"/>
              <a:t>Идеално је 2,5 до 4 сата, а толерантно је 3 сата, али никако мање од 1,5 сати пре тренинга.</a:t>
            </a:r>
            <a:endParaRPr lang="sr-Latn-CS" smtClean="0"/>
          </a:p>
          <a:p>
            <a:pPr algn="just">
              <a:buFontTx/>
              <a:buNone/>
            </a:pPr>
            <a:r>
              <a:rPr lang="sr-Latn-CS" smtClean="0"/>
              <a:t>    </a:t>
            </a:r>
            <a:r>
              <a:rPr lang="en-US" smtClean="0"/>
              <a:t>Пре тренинга оброци треба да буду лагани и избегавати храну тешку за варење. </a:t>
            </a:r>
            <a:r>
              <a:rPr lang="sr-Latn-CS" smtClean="0"/>
              <a:t>  </a:t>
            </a:r>
          </a:p>
          <a:p>
            <a:pPr algn="just"/>
            <a:r>
              <a:rPr lang="en-US" smtClean="0"/>
              <a:t>Веома често код спортиста долази до осећаја глади за време самог такмичења</a:t>
            </a:r>
            <a:r>
              <a:rPr lang="sr-Latn-CS" smtClean="0"/>
              <a:t>.</a:t>
            </a:r>
            <a:endParaRPr lang="en-US" smtClean="0"/>
          </a:p>
        </p:txBody>
      </p:sp>
    </p:spTree>
    <p:extLst>
      <p:ext uri="{BB962C8B-B14F-4D97-AF65-F5344CB8AC3E}">
        <p14:creationId xmlns:p14="http://schemas.microsoft.com/office/powerpoint/2010/main" val="875952795"/>
      </p:ext>
    </p:extLst>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0825" y="1341438"/>
            <a:ext cx="8229600" cy="5516562"/>
          </a:xfrm>
        </p:spPr>
        <p:txBody>
          <a:bodyPr>
            <a:noAutofit/>
          </a:bodyPr>
          <a:lstStyle/>
          <a:p>
            <a:pPr algn="just">
              <a:defRPr/>
            </a:pPr>
            <a:r>
              <a:rPr lang="en-US" sz="2800" smtClean="0">
                <a:effectLst>
                  <a:outerShdw blurRad="38100" dist="38100" dir="2700000" algn="tl">
                    <a:srgbClr val="C0C0C0"/>
                  </a:outerShdw>
                </a:effectLst>
              </a:rPr>
              <a:t>Исхрана на дан такмичења треба да испуни неколико основних захтева</a:t>
            </a:r>
            <a:r>
              <a:rPr lang="sr-Latn-CS" sz="2800" smtClean="0">
                <a:effectLst>
                  <a:outerShdw blurRad="38100" dist="38100" dir="2700000" algn="tl">
                    <a:srgbClr val="C0C0C0"/>
                  </a:outerShdw>
                </a:effectLst>
              </a:rPr>
              <a:t>:</a:t>
            </a:r>
          </a:p>
          <a:p>
            <a:pPr algn="just">
              <a:buFont typeface="Calibri" pitchFamily="34" charset="0"/>
              <a:buAutoNum type="arabicPeriod"/>
              <a:defRPr/>
            </a:pPr>
            <a:r>
              <a:rPr lang="en-US" sz="2400" smtClean="0"/>
              <a:t>мора да буде разноврсна и блиска оном начину исхране на које смо спортисте навикавали</a:t>
            </a:r>
            <a:r>
              <a:rPr lang="sr-Latn-CS" sz="2400" smtClean="0"/>
              <a:t>,</a:t>
            </a:r>
          </a:p>
          <a:p>
            <a:pPr algn="just">
              <a:buFont typeface="Calibri" pitchFamily="34" charset="0"/>
              <a:buAutoNum type="arabicPeriod"/>
              <a:defRPr/>
            </a:pPr>
            <a:r>
              <a:rPr lang="en-US" sz="2400" smtClean="0"/>
              <a:t>треба да обезбеди неопходну количину угљених хидрата </a:t>
            </a:r>
            <a:r>
              <a:rPr lang="sr-Latn-CS" sz="2400" smtClean="0"/>
              <a:t>,</a:t>
            </a:r>
          </a:p>
          <a:p>
            <a:pPr algn="just">
              <a:buFont typeface="Calibri" pitchFamily="34" charset="0"/>
              <a:buAutoNum type="arabicPeriod"/>
              <a:defRPr/>
            </a:pPr>
            <a:r>
              <a:rPr lang="en-US" sz="2400" smtClean="0"/>
              <a:t>мора да обезбеди умерену количину лако сварљивих беланчевина</a:t>
            </a:r>
            <a:r>
              <a:rPr lang="sr-Latn-CS" sz="2400" smtClean="0"/>
              <a:t>,</a:t>
            </a:r>
          </a:p>
          <a:p>
            <a:pPr algn="just">
              <a:buFont typeface="Calibri" pitchFamily="34" charset="0"/>
              <a:buAutoNum type="arabicPeriod"/>
              <a:defRPr/>
            </a:pPr>
            <a:r>
              <a:rPr lang="en-US" sz="2400" smtClean="0"/>
              <a:t>на сам дан такмичења не треба да садржи намирнице са високим гликемичким индексом</a:t>
            </a:r>
            <a:r>
              <a:rPr lang="sr-Latn-CS" sz="2400" smtClean="0"/>
              <a:t>.</a:t>
            </a:r>
          </a:p>
          <a:p>
            <a:pPr algn="just">
              <a:buFontTx/>
              <a:buNone/>
              <a:defRPr/>
            </a:pPr>
            <a:r>
              <a:rPr lang="sr-Latn-CS" smtClean="0"/>
              <a:t>     </a:t>
            </a:r>
            <a:r>
              <a:rPr lang="en-US" sz="2400" smtClean="0">
                <a:effectLst>
                  <a:outerShdw blurRad="38100" dist="38100" dir="2700000" algn="tl">
                    <a:srgbClr val="C0C0C0"/>
                  </a:outerShdw>
                </a:effectLst>
              </a:rPr>
              <a:t>Храна на дан такмичења треба да буде таква да</a:t>
            </a:r>
            <a:r>
              <a:rPr lang="sr-Latn-CS" sz="2400" smtClean="0">
                <a:effectLst>
                  <a:outerShdw blurRad="38100" dist="38100" dir="2700000" algn="tl">
                    <a:srgbClr val="C0C0C0"/>
                  </a:outerShdw>
                </a:effectLst>
              </a:rPr>
              <a:t> </a:t>
            </a:r>
            <a:r>
              <a:rPr lang="en-US" sz="2400" smtClean="0">
                <a:effectLst>
                  <a:outerShdw blurRad="38100" dist="38100" dir="2700000" algn="tl">
                    <a:srgbClr val="C0C0C0"/>
                  </a:outerShdw>
                </a:effectLst>
              </a:rPr>
              <a:t>не оптерећује органе за варење, а највећи део би требало да буде сварен пре почетка такмичења.</a:t>
            </a:r>
          </a:p>
        </p:txBody>
      </p:sp>
    </p:spTree>
    <p:extLst>
      <p:ext uri="{BB962C8B-B14F-4D97-AF65-F5344CB8AC3E}">
        <p14:creationId xmlns:p14="http://schemas.microsoft.com/office/powerpoint/2010/main" val="2059487668"/>
      </p:ext>
    </p:extLst>
  </p:cSld>
  <p:clrMapOvr>
    <a:masterClrMapping/>
  </p:clrMapOvr>
  <p:transition>
    <p:wheel spokes="3"/>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Content Placeholder 2"/>
          <p:cNvSpPr>
            <a:spLocks noGrp="1"/>
          </p:cNvSpPr>
          <p:nvPr>
            <p:ph idx="4294967295"/>
          </p:nvPr>
        </p:nvSpPr>
        <p:spPr/>
        <p:txBody>
          <a:bodyPr/>
          <a:lstStyle/>
          <a:p>
            <a:pPr algn="just"/>
            <a:r>
              <a:rPr lang="sr-Cyrl-CS" smtClean="0"/>
              <a:t>Поред исхране на сам дан такмичења, битно је да спортиста у току недеље има прецизан јеловник (који може да буде припремљен код куће, у студентској мензи), а да испуњава све неопходне услове правилне исхране (правилно узимање угљених хидрата, масти и беланчевина).</a:t>
            </a:r>
          </a:p>
        </p:txBody>
      </p:sp>
    </p:spTree>
    <p:extLst>
      <p:ext uri="{BB962C8B-B14F-4D97-AF65-F5344CB8AC3E}">
        <p14:creationId xmlns:p14="http://schemas.microsoft.com/office/powerpoint/2010/main" val="2889342233"/>
      </p:ext>
    </p:extLst>
  </p:cSld>
  <p:clrMapOvr>
    <a:masterClrMapping/>
  </p:clrMapOvr>
  <p:transition>
    <p:pull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Title 1"/>
          <p:cNvSpPr>
            <a:spLocks noGrp="1"/>
          </p:cNvSpPr>
          <p:nvPr>
            <p:ph type="title" idx="4294967295"/>
          </p:nvPr>
        </p:nvSpPr>
        <p:spPr>
          <a:xfrm>
            <a:off x="468313" y="476250"/>
            <a:ext cx="8229600" cy="1143000"/>
          </a:xfrm>
        </p:spPr>
        <p:txBody>
          <a:bodyPr/>
          <a:lstStyle/>
          <a:p>
            <a:r>
              <a:rPr lang="sr-Cyrl-CS" sz="2400" b="1" smtClean="0"/>
              <a:t>Вегетаријански приступ у спорту</a:t>
            </a:r>
            <a:endParaRPr lang="sr-Cyrl-CS" sz="2400" smtClean="0"/>
          </a:p>
        </p:txBody>
      </p:sp>
      <p:sp>
        <p:nvSpPr>
          <p:cNvPr id="3" name="Content Placeholder 2"/>
          <p:cNvSpPr>
            <a:spLocks noGrp="1"/>
          </p:cNvSpPr>
          <p:nvPr>
            <p:ph idx="4294967295"/>
          </p:nvPr>
        </p:nvSpPr>
        <p:spPr>
          <a:xfrm>
            <a:off x="539750" y="1268413"/>
            <a:ext cx="8229600" cy="5791200"/>
          </a:xfrm>
        </p:spPr>
        <p:txBody>
          <a:bodyPr>
            <a:normAutofit/>
          </a:bodyPr>
          <a:lstStyle/>
          <a:p>
            <a:pPr>
              <a:lnSpc>
                <a:spcPct val="80000"/>
              </a:lnSpc>
              <a:buFontTx/>
              <a:buNone/>
              <a:defRPr/>
            </a:pPr>
            <a:r>
              <a:rPr lang="sr-Latn-CS" sz="2500" smtClean="0">
                <a:effectLst>
                  <a:outerShdw blurRad="38100" dist="38100" dir="2700000" algn="tl">
                    <a:srgbClr val="C0C0C0"/>
                  </a:outerShdw>
                </a:effectLst>
              </a:rPr>
              <a:t> </a:t>
            </a:r>
            <a:endParaRPr lang="en-US" sz="2500" smtClean="0"/>
          </a:p>
          <a:p>
            <a:pPr algn="just">
              <a:lnSpc>
                <a:spcPct val="80000"/>
              </a:lnSpc>
              <a:defRPr/>
            </a:pPr>
            <a:r>
              <a:rPr lang="sr-Latn-CS" sz="2200" smtClean="0"/>
              <a:t>Из многобројних разлога, неки рекреативци и све више спортиста такмичара и врхунских спортиста је прихватило вегетаријанску исхрану. Спортисти, вегетаријанци који конзумирају млечне производе и јаја су под мањим ризиком од лошег нутритивног уноса, јер им је исхрана много мање рестриктивна. </a:t>
            </a:r>
          </a:p>
          <a:p>
            <a:pPr algn="just">
              <a:lnSpc>
                <a:spcPct val="80000"/>
              </a:lnSpc>
              <a:defRPr/>
            </a:pPr>
            <a:endParaRPr lang="en-US" sz="2200" smtClean="0"/>
          </a:p>
          <a:p>
            <a:pPr algn="just">
              <a:lnSpc>
                <a:spcPct val="80000"/>
              </a:lnSpc>
              <a:defRPr/>
            </a:pPr>
            <a:r>
              <a:rPr lang="sr-Latn-CS" sz="2200" smtClean="0"/>
              <a:t>За спортисте који су стриктни вегани, неопходно је врло пажљиво одабрати намирнице, како би се обезбедио добар однос есенцијалних амино киселина, довољан унос калорија и адекватан извор цинка, рибофлавина, витамина Б12, витамина Д, калцијума и гвожђа. </a:t>
            </a:r>
          </a:p>
          <a:p>
            <a:pPr algn="just">
              <a:lnSpc>
                <a:spcPct val="80000"/>
              </a:lnSpc>
              <a:defRPr/>
            </a:pPr>
            <a:endParaRPr lang="en-US" sz="2200" smtClean="0"/>
          </a:p>
          <a:p>
            <a:pPr algn="just">
              <a:lnSpc>
                <a:spcPct val="80000"/>
              </a:lnSpc>
              <a:defRPr/>
            </a:pPr>
            <a:r>
              <a:rPr lang="sr-Latn-CS" sz="2200" smtClean="0"/>
              <a:t>Телесно активне младе жене, посебно оне укључене у активности типа издржљивости, склоне су мањку (дефициту) гвожђа. Пад гвожђа због вежбања може настати из неколико разлога.</a:t>
            </a:r>
            <a:endParaRPr lang="en-US" sz="2200" smtClean="0"/>
          </a:p>
        </p:txBody>
      </p:sp>
    </p:spTree>
    <p:extLst>
      <p:ext uri="{BB962C8B-B14F-4D97-AF65-F5344CB8AC3E}">
        <p14:creationId xmlns:p14="http://schemas.microsoft.com/office/powerpoint/2010/main" val="3955174605"/>
      </p:ext>
    </p:extLst>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Content Placeholder 2"/>
          <p:cNvSpPr>
            <a:spLocks noGrp="1"/>
          </p:cNvSpPr>
          <p:nvPr>
            <p:ph idx="4294967295"/>
          </p:nvPr>
        </p:nvSpPr>
        <p:spPr>
          <a:xfrm>
            <a:off x="457200" y="533400"/>
            <a:ext cx="8229600" cy="5943600"/>
          </a:xfrm>
        </p:spPr>
        <p:txBody>
          <a:bodyPr/>
          <a:lstStyle/>
          <a:p>
            <a:pPr algn="just">
              <a:buFontTx/>
              <a:buNone/>
              <a:defRPr/>
            </a:pPr>
            <a:r>
              <a:rPr lang="sr-Latn-CS" smtClean="0"/>
              <a:t/>
            </a:r>
            <a:br>
              <a:rPr lang="sr-Latn-CS" smtClean="0"/>
            </a:br>
            <a:r>
              <a:rPr lang="sr-Cyrl-CS" sz="1600" smtClean="0"/>
              <a:t>Мањак гвожђа битно утиче на вежбање, зато што је оно кључно за  снабдевање ткива кисеоником. Једна од последица недостатка гвожђа је отежан транспорт кисеоника, што смањује способност аеробног рада, па се особа лако замара. Лоше планирање или недостатак знања је довело неке спортисте, након преласка на вегетаријанску исхрану, у стање смањене способности за спортски наступ</a:t>
            </a:r>
            <a:r>
              <a:rPr lang="sr-Latn-CS" sz="1600" smtClean="0"/>
              <a:t>.</a:t>
            </a:r>
            <a:endParaRPr lang="sr-Cyrl-RS" sz="1600" smtClean="0"/>
          </a:p>
          <a:p>
            <a:pPr algn="just">
              <a:buFontTx/>
              <a:buNone/>
              <a:defRPr/>
            </a:pPr>
            <a:r>
              <a:rPr lang="sr-Latn-CS" sz="1600" smtClean="0"/>
              <a:t> </a:t>
            </a:r>
            <a:r>
              <a:rPr lang="sr-Cyrl-CS" sz="1600" smtClean="0"/>
              <a:t>Обилно знојење током тренинга или утакмице, може да резултује значајним губитком телесне течности и минерала растворљивих у води, чиме се смањује способност за спортско извођење. Зато течност треба надокнадити током и након физичке активности. Вода чини 40-50% укупне телесне масе. Око 62% телесне течности чини интерцелуларна а 38% екстрацелуларна течност (плазма, лимфа и друге екстрацелуларне течности). </a:t>
            </a:r>
          </a:p>
          <a:p>
            <a:pPr>
              <a:lnSpc>
                <a:spcPct val="90000"/>
              </a:lnSpc>
              <a:defRPr/>
            </a:pPr>
            <a:endParaRPr lang="sr-Latn-CS" sz="1600" smtClean="0">
              <a:effectLst>
                <a:outerShdw blurRad="38100" dist="38100" dir="2700000" algn="tl">
                  <a:srgbClr val="C0C0C0"/>
                </a:outerShdw>
              </a:effectLst>
            </a:endParaRPr>
          </a:p>
          <a:p>
            <a:pPr>
              <a:lnSpc>
                <a:spcPct val="90000"/>
              </a:lnSpc>
              <a:defRPr/>
            </a:pPr>
            <a:endParaRPr lang="sr-Latn-CS" sz="1600" smtClean="0">
              <a:effectLst>
                <a:outerShdw blurRad="38100" dist="38100" dir="2700000" algn="tl">
                  <a:srgbClr val="C0C0C0"/>
                </a:outerShdw>
              </a:effectLst>
            </a:endParaRPr>
          </a:p>
          <a:p>
            <a:pPr algn="just">
              <a:lnSpc>
                <a:spcPct val="90000"/>
              </a:lnSpc>
              <a:defRPr/>
            </a:pPr>
            <a:r>
              <a:rPr lang="sr-Cyrl-CS" sz="1600" smtClean="0"/>
              <a:t>Изгубљена количина зависи од температуре ваздуха, влажности, надморске висине и у распону је од </a:t>
            </a:r>
            <a:r>
              <a:rPr lang="sr-Latn-CS" sz="1600" smtClean="0"/>
              <a:t>0.5-1.2L. </a:t>
            </a:r>
            <a:r>
              <a:rPr lang="sr-Cyrl-CS" sz="1600" smtClean="0"/>
              <a:t>У екстремним условима спољашње средине, губитак течности може да буде и 2</a:t>
            </a:r>
            <a:r>
              <a:rPr lang="sr-Latn-CS" sz="1600" smtClean="0"/>
              <a:t>L/h</a:t>
            </a:r>
            <a:r>
              <a:rPr lang="sr-Cyrl-CS" sz="1600" smtClean="0"/>
              <a:t>, чак и више. Када дехидратација пређе 2% телесне масе, може се уочити марљив пад способности физичког извођења.</a:t>
            </a:r>
          </a:p>
          <a:p>
            <a:pPr algn="just">
              <a:buFontTx/>
              <a:buNone/>
              <a:defRPr/>
            </a:pPr>
            <a:endParaRPr lang="en-US" sz="1600" smtClean="0"/>
          </a:p>
        </p:txBody>
      </p:sp>
    </p:spTree>
    <p:extLst>
      <p:ext uri="{BB962C8B-B14F-4D97-AF65-F5344CB8AC3E}">
        <p14:creationId xmlns:p14="http://schemas.microsoft.com/office/powerpoint/2010/main" val="2619122434"/>
      </p:ext>
    </p:extLst>
  </p:cSld>
  <p:clrMapOvr>
    <a:masterClrMapping/>
  </p:clrMapOvr>
  <p:transition>
    <p:wheel spokes="8"/>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Title 1"/>
          <p:cNvSpPr>
            <a:spLocks noGrp="1"/>
          </p:cNvSpPr>
          <p:nvPr>
            <p:ph type="title" idx="4294967295"/>
          </p:nvPr>
        </p:nvSpPr>
        <p:spPr>
          <a:xfrm>
            <a:off x="-180975" y="908050"/>
            <a:ext cx="9144000" cy="914400"/>
          </a:xfrm>
        </p:spPr>
        <p:txBody>
          <a:bodyPr/>
          <a:lstStyle/>
          <a:p>
            <a:pPr eaLnBrk="1" hangingPunct="1"/>
            <a:r>
              <a:rPr lang="en-US" smtClean="0"/>
              <a:t>Анемије</a:t>
            </a:r>
          </a:p>
        </p:txBody>
      </p:sp>
      <p:sp>
        <p:nvSpPr>
          <p:cNvPr id="216067" name="Content Placeholder 2"/>
          <p:cNvSpPr>
            <a:spLocks noGrp="1"/>
          </p:cNvSpPr>
          <p:nvPr>
            <p:ph idx="4294967295"/>
          </p:nvPr>
        </p:nvSpPr>
        <p:spPr>
          <a:xfrm>
            <a:off x="533400" y="1905000"/>
            <a:ext cx="8610600" cy="4953000"/>
          </a:xfrm>
        </p:spPr>
        <p:txBody>
          <a:bodyPr/>
          <a:lstStyle/>
          <a:p>
            <a:pPr eaLnBrk="1" hangingPunct="1">
              <a:buSzPct val="60000"/>
              <a:buFont typeface="Wingdings" pitchFamily="2" charset="2"/>
              <a:buNone/>
            </a:pPr>
            <a:r>
              <a:rPr lang="en-US" sz="2300" smtClean="0"/>
              <a:t>Нај</a:t>
            </a:r>
            <a:r>
              <a:rPr lang="sr-Latn-CS" sz="2300" smtClean="0"/>
              <a:t>ч</a:t>
            </a:r>
            <a:r>
              <a:rPr lang="en-US" sz="2300" smtClean="0"/>
              <a:t>е</a:t>
            </a:r>
            <a:r>
              <a:rPr lang="sr-Latn-CS" sz="2300" smtClean="0"/>
              <a:t>шћ</a:t>
            </a:r>
            <a:r>
              <a:rPr lang="en-US" sz="2300" smtClean="0"/>
              <a:t>и дефицит</a:t>
            </a:r>
          </a:p>
          <a:p>
            <a:pPr eaLnBrk="1" hangingPunct="1">
              <a:buSzPct val="60000"/>
              <a:buFont typeface="Wingdings" pitchFamily="2" charset="2"/>
              <a:buNone/>
            </a:pPr>
            <a:r>
              <a:rPr lang="sr-Latn-CS" sz="2300" smtClean="0"/>
              <a:t>Гвожђе је компонента хемоглобина, који је одговоран за транспорт кисеоника у крви и миоглобина, који предствља складиште кисоника у мишићима</a:t>
            </a:r>
            <a:endParaRPr lang="en-US" sz="2300" smtClean="0"/>
          </a:p>
          <a:p>
            <a:pPr eaLnBrk="1" hangingPunct="1">
              <a:buSzPct val="60000"/>
              <a:buFont typeface="Wingdings" pitchFamily="2" charset="2"/>
              <a:buNone/>
            </a:pPr>
            <a:r>
              <a:rPr lang="en-US" sz="2300" smtClean="0"/>
              <a:t>Неке </a:t>
            </a:r>
            <a:r>
              <a:rPr lang="sr-Latn-CS" sz="2300" smtClean="0"/>
              <a:t>жене имају повећане потребе за гвожђем због појачаног губитка крви током циклуса</a:t>
            </a:r>
          </a:p>
          <a:p>
            <a:pPr eaLnBrk="1" hangingPunct="1">
              <a:buSzPct val="60000"/>
              <a:buFont typeface="Wingdings" pitchFamily="2" charset="2"/>
              <a:buNone/>
            </a:pPr>
            <a:r>
              <a:rPr lang="sr-Latn-CS" sz="2300" smtClean="0"/>
              <a:t>И мали дефицит гвожђа може негативно утицати на спортске перформансе</a:t>
            </a:r>
            <a:endParaRPr lang="en-US" sz="2300" smtClean="0"/>
          </a:p>
        </p:txBody>
      </p:sp>
    </p:spTree>
    <p:extLst>
      <p:ext uri="{BB962C8B-B14F-4D97-AF65-F5344CB8AC3E}">
        <p14:creationId xmlns:p14="http://schemas.microsoft.com/office/powerpoint/2010/main" val="30644855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Title 1"/>
          <p:cNvSpPr>
            <a:spLocks noGrp="1"/>
          </p:cNvSpPr>
          <p:nvPr>
            <p:ph type="title" idx="4294967295"/>
          </p:nvPr>
        </p:nvSpPr>
        <p:spPr>
          <a:xfrm>
            <a:off x="1619250" y="476250"/>
            <a:ext cx="5562600" cy="1520825"/>
          </a:xfrm>
        </p:spPr>
        <p:txBody>
          <a:bodyPr/>
          <a:lstStyle/>
          <a:p>
            <a:pPr eaLnBrk="1" hangingPunct="1"/>
            <a:r>
              <a:rPr lang="en-US" smtClean="0"/>
              <a:t>Статус калцијума</a:t>
            </a:r>
          </a:p>
        </p:txBody>
      </p:sp>
      <p:sp>
        <p:nvSpPr>
          <p:cNvPr id="217091" name="Content Placeholder 2"/>
          <p:cNvSpPr>
            <a:spLocks noGrp="1"/>
          </p:cNvSpPr>
          <p:nvPr>
            <p:ph idx="4294967295"/>
          </p:nvPr>
        </p:nvSpPr>
        <p:spPr>
          <a:xfrm>
            <a:off x="0" y="1905000"/>
            <a:ext cx="8763000" cy="4953000"/>
          </a:xfrm>
        </p:spPr>
        <p:txBody>
          <a:bodyPr/>
          <a:lstStyle/>
          <a:p>
            <a:pPr eaLnBrk="1" hangingPunct="1">
              <a:lnSpc>
                <a:spcPct val="90000"/>
              </a:lnSpc>
            </a:pPr>
            <a:r>
              <a:rPr lang="en-US" sz="2400" smtClean="0"/>
              <a:t>Смањење ко</a:t>
            </a:r>
            <a:r>
              <a:rPr lang="sr-Latn-CS" sz="2400" smtClean="0"/>
              <a:t>ш</a:t>
            </a:r>
            <a:r>
              <a:rPr lang="en-US" sz="2400" smtClean="0"/>
              <a:t>тане масе</a:t>
            </a:r>
            <a:endParaRPr lang="sr-Latn-CS" sz="2400" smtClean="0"/>
          </a:p>
          <a:p>
            <a:pPr eaLnBrk="1" hangingPunct="1">
              <a:lnSpc>
                <a:spcPct val="90000"/>
              </a:lnSpc>
            </a:pPr>
            <a:r>
              <a:rPr lang="sr-Latn-CS" sz="2400" smtClean="0"/>
              <a:t>Калцијум је неопходан за </a:t>
            </a:r>
          </a:p>
          <a:p>
            <a:pPr eaLnBrk="1" hangingPunct="1">
              <a:lnSpc>
                <a:spcPct val="90000"/>
              </a:lnSpc>
              <a:buFont typeface="Wingdings" pitchFamily="2" charset="2"/>
              <a:buNone/>
            </a:pPr>
            <a:r>
              <a:rPr lang="sr-Latn-CS" sz="2400" smtClean="0"/>
              <a:t>	формирање и одржавање костију</a:t>
            </a:r>
          </a:p>
          <a:p>
            <a:pPr eaLnBrk="1" hangingPunct="1">
              <a:lnSpc>
                <a:spcPct val="90000"/>
              </a:lnSpc>
            </a:pPr>
            <a:r>
              <a:rPr lang="sr-Latn-CS" sz="2400" smtClean="0"/>
              <a:t>Иако је умерена физичка активност </a:t>
            </a:r>
            <a:r>
              <a:rPr lang="en-US" sz="2400" smtClean="0"/>
              <a:t> </a:t>
            </a:r>
            <a:r>
              <a:rPr lang="sr-Latn-CS" sz="2400" smtClean="0"/>
              <a:t>неопходна за формирање костију, интензивни тренинзи могу пореметити менструални циклус и довести до хормонског дисбаланса,што утиче на здравље костију</a:t>
            </a:r>
          </a:p>
          <a:p>
            <a:pPr eaLnBrk="1" hangingPunct="1">
              <a:lnSpc>
                <a:spcPct val="90000"/>
              </a:lnSpc>
            </a:pPr>
            <a:r>
              <a:rPr lang="sr-Latn-CS" sz="2400" smtClean="0"/>
              <a:t>Врло је важно да исхрана спортиста, нарочито жена, садржи довољне количине калцијума</a:t>
            </a:r>
            <a:endParaRPr lang="en-US" sz="2400" smtClean="0"/>
          </a:p>
        </p:txBody>
      </p:sp>
    </p:spTree>
    <p:extLst>
      <p:ext uri="{BB962C8B-B14F-4D97-AF65-F5344CB8AC3E}">
        <p14:creationId xmlns:p14="http://schemas.microsoft.com/office/powerpoint/2010/main" val="22595093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Title 1"/>
          <p:cNvSpPr>
            <a:spLocks noGrp="1"/>
          </p:cNvSpPr>
          <p:nvPr>
            <p:ph type="title" idx="4294967295"/>
          </p:nvPr>
        </p:nvSpPr>
        <p:spPr>
          <a:xfrm>
            <a:off x="107950" y="549275"/>
            <a:ext cx="8928100" cy="1525588"/>
          </a:xfrm>
        </p:spPr>
        <p:txBody>
          <a:bodyPr>
            <a:normAutofit fontScale="90000"/>
          </a:bodyPr>
          <a:lstStyle/>
          <a:p>
            <a:pPr eaLnBrk="1" hangingPunct="1"/>
            <a:r>
              <a:rPr lang="en-US" smtClean="0">
                <a:latin typeface="Comic Sans MS" pitchFamily="66" charset="0"/>
              </a:rPr>
              <a:t/>
            </a:r>
            <a:br>
              <a:rPr lang="en-US" smtClean="0">
                <a:latin typeface="Comic Sans MS" pitchFamily="66" charset="0"/>
              </a:rPr>
            </a:br>
            <a:r>
              <a:rPr lang="en-US" smtClean="0"/>
              <a:t>Спортска-атлетичарска тријада</a:t>
            </a:r>
            <a:br>
              <a:rPr lang="en-US" smtClean="0"/>
            </a:br>
            <a:endParaRPr lang="en-US" smtClean="0"/>
          </a:p>
        </p:txBody>
      </p:sp>
      <p:graphicFrame>
        <p:nvGraphicFramePr>
          <p:cNvPr id="2" name="Diagram 1"/>
          <p:cNvGraphicFramePr/>
          <p:nvPr/>
        </p:nvGraphicFramePr>
        <p:xfrm>
          <a:off x="2627784" y="2132856"/>
          <a:ext cx="58674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0381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95288" y="908050"/>
            <a:ext cx="8229600" cy="5257800"/>
          </a:xfrm>
        </p:spPr>
        <p:txBody>
          <a:bodyPr>
            <a:normAutofit/>
          </a:bodyPr>
          <a:lstStyle/>
          <a:p>
            <a:pPr>
              <a:lnSpc>
                <a:spcPct val="80000"/>
              </a:lnSpc>
              <a:buFontTx/>
              <a:buNone/>
              <a:defRPr/>
            </a:pPr>
            <a:endParaRPr lang="sr-Latn-CS" sz="2000" smtClean="0">
              <a:effectLst>
                <a:outerShdw blurRad="38100" dist="38100" dir="2700000" algn="tl">
                  <a:srgbClr val="C0C0C0"/>
                </a:outerShdw>
              </a:effectLst>
            </a:endParaRPr>
          </a:p>
          <a:p>
            <a:pPr algn="just">
              <a:lnSpc>
                <a:spcPct val="80000"/>
              </a:lnSpc>
              <a:defRPr/>
            </a:pPr>
            <a:r>
              <a:rPr lang="sr-Latn-CS" smtClean="0"/>
              <a:t>При састављању дневног оброка треба водити рачуна о томе да ли је реч о “мирном” периоду између два такмичења или о "активном" периоду, тј. самом такмичењу. У мирном периоду исхрана се не разликује од исхране других, здравих људи. Међутим, у активном периоду треба посветити посебну пажњу, не само избору намирница, већ и распореду оброка у току дана имајући у виду време такмичења. </a:t>
            </a:r>
            <a:endParaRPr lang="en-US" smtClean="0"/>
          </a:p>
          <a:p>
            <a:pPr>
              <a:lnSpc>
                <a:spcPct val="80000"/>
              </a:lnSpc>
              <a:defRPr/>
            </a:pPr>
            <a:endParaRPr lang="en-US" sz="2000" smtClean="0"/>
          </a:p>
        </p:txBody>
      </p:sp>
    </p:spTree>
    <p:extLst>
      <p:ext uri="{BB962C8B-B14F-4D97-AF65-F5344CB8AC3E}">
        <p14:creationId xmlns:p14="http://schemas.microsoft.com/office/powerpoint/2010/main" val="3453485350"/>
      </p:ext>
    </p:extLst>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Content Placeholder 2"/>
          <p:cNvSpPr>
            <a:spLocks noGrp="1"/>
          </p:cNvSpPr>
          <p:nvPr>
            <p:ph idx="4294967295"/>
          </p:nvPr>
        </p:nvSpPr>
        <p:spPr>
          <a:xfrm>
            <a:off x="179388" y="1484313"/>
            <a:ext cx="8713787" cy="5181600"/>
          </a:xfrm>
        </p:spPr>
        <p:txBody>
          <a:bodyPr/>
          <a:lstStyle/>
          <a:p>
            <a:pPr eaLnBrk="1" hangingPunct="1">
              <a:buSzPct val="50000"/>
            </a:pPr>
            <a:r>
              <a:rPr lang="sr-Latn-CS" sz="2600" smtClean="0"/>
              <a:t>Ж</a:t>
            </a:r>
            <a:r>
              <a:rPr lang="en-US" sz="2600" smtClean="0"/>
              <a:t>е</a:t>
            </a:r>
            <a:r>
              <a:rPr lang="sr-Latn-CS" sz="2600" smtClean="0"/>
              <a:t>ђ</a:t>
            </a:r>
            <a:r>
              <a:rPr lang="en-US" sz="2600" smtClean="0"/>
              <a:t> није самосталан симптом дехидратације</a:t>
            </a:r>
          </a:p>
          <a:p>
            <a:pPr eaLnBrk="1" hangingPunct="1">
              <a:lnSpc>
                <a:spcPct val="150000"/>
              </a:lnSpc>
              <a:buSzPct val="50000"/>
            </a:pPr>
            <a:r>
              <a:rPr lang="en-US" sz="2600" smtClean="0"/>
              <a:t>Рехидратација: </a:t>
            </a:r>
            <a:endParaRPr lang="sr-Latn-CS" sz="2600" smtClean="0"/>
          </a:p>
          <a:p>
            <a:pPr eaLnBrk="1" hangingPunct="1">
              <a:lnSpc>
                <a:spcPct val="150000"/>
              </a:lnSpc>
              <a:buSzPct val="50000"/>
              <a:buFont typeface="Wingdings" pitchFamily="2" charset="2"/>
              <a:buNone/>
            </a:pPr>
            <a:r>
              <a:rPr lang="en-US" sz="2600" smtClean="0"/>
              <a:t>пре, током </a:t>
            </a:r>
            <a:r>
              <a:rPr lang="sr-Latn-CS" sz="2600" smtClean="0"/>
              <a:t>и</a:t>
            </a:r>
            <a:r>
              <a:rPr lang="en-US" sz="2600" smtClean="0"/>
              <a:t> после тренинга</a:t>
            </a:r>
          </a:p>
          <a:p>
            <a:pPr eaLnBrk="1" hangingPunct="1">
              <a:buSzPct val="50000"/>
            </a:pPr>
            <a:endParaRPr lang="en-US" sz="2600" smtClean="0"/>
          </a:p>
          <a:p>
            <a:pPr eaLnBrk="1" hangingPunct="1">
              <a:buSzPct val="50000"/>
            </a:pPr>
            <a:r>
              <a:rPr lang="en-US" sz="2600" smtClean="0"/>
              <a:t>Најзна</a:t>
            </a:r>
            <a:r>
              <a:rPr lang="sr-Latn-CS" sz="2600" smtClean="0"/>
              <a:t>ч</a:t>
            </a:r>
            <a:r>
              <a:rPr lang="en-US" sz="2600" smtClean="0"/>
              <a:t>ајнији део исхране током такмичења</a:t>
            </a:r>
          </a:p>
          <a:p>
            <a:pPr eaLnBrk="1" hangingPunct="1">
              <a:buSzPct val="50000"/>
            </a:pPr>
            <a:endParaRPr lang="en-US" sz="2600" smtClean="0"/>
          </a:p>
          <a:p>
            <a:pPr eaLnBrk="1" hangingPunct="1">
              <a:buSzPct val="50000"/>
            </a:pPr>
            <a:endParaRPr lang="en-US" sz="2600" smtClean="0"/>
          </a:p>
          <a:p>
            <a:pPr eaLnBrk="1" hangingPunct="1">
              <a:buSzPct val="50000"/>
              <a:buFontTx/>
              <a:buNone/>
            </a:pPr>
            <a:r>
              <a:rPr lang="en-US" sz="2600" smtClean="0"/>
              <a:t>                                                        ВОДА У ИСХРАНИ</a:t>
            </a:r>
          </a:p>
          <a:p>
            <a:pPr eaLnBrk="1" hangingPunct="1">
              <a:buSzPct val="50000"/>
            </a:pPr>
            <a:endParaRPr lang="en-US" sz="2600" smtClean="0">
              <a:latin typeface="Comic Sans MS" pitchFamily="66" charset="0"/>
            </a:endParaRPr>
          </a:p>
        </p:txBody>
      </p:sp>
      <p:cxnSp>
        <p:nvCxnSpPr>
          <p:cNvPr id="3" name="Elbow Connector 2"/>
          <p:cNvCxnSpPr/>
          <p:nvPr/>
        </p:nvCxnSpPr>
        <p:spPr>
          <a:xfrm rot="16200000" flipH="1">
            <a:off x="4644231" y="2996407"/>
            <a:ext cx="3527425" cy="1081088"/>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8745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Content Placeholder 2"/>
          <p:cNvSpPr>
            <a:spLocks noGrp="1"/>
          </p:cNvSpPr>
          <p:nvPr>
            <p:ph idx="4294967295"/>
          </p:nvPr>
        </p:nvSpPr>
        <p:spPr>
          <a:xfrm>
            <a:off x="395288" y="1600200"/>
            <a:ext cx="8280400" cy="5257800"/>
          </a:xfrm>
        </p:spPr>
        <p:txBody>
          <a:bodyPr/>
          <a:lstStyle/>
          <a:p>
            <a:pPr eaLnBrk="1" hangingPunct="1"/>
            <a:r>
              <a:rPr lang="en-US" sz="2800" smtClean="0"/>
              <a:t>Најпопуларнији суплементи</a:t>
            </a:r>
          </a:p>
          <a:p>
            <a:pPr eaLnBrk="1" hangingPunct="1"/>
            <a:endParaRPr lang="en-US" sz="2800" smtClean="0"/>
          </a:p>
          <a:p>
            <a:pPr eaLnBrk="1" hangingPunct="1"/>
            <a:r>
              <a:rPr lang="en-US" sz="2800" smtClean="0"/>
              <a:t>Око 70 % их користи</a:t>
            </a:r>
          </a:p>
          <a:p>
            <a:pPr eaLnBrk="1" hangingPunct="1"/>
            <a:endParaRPr lang="en-US" sz="2800" smtClean="0"/>
          </a:p>
          <a:p>
            <a:pPr eaLnBrk="1" hangingPunct="1"/>
            <a:r>
              <a:rPr lang="en-US" sz="2800" smtClean="0"/>
              <a:t>Подела</a:t>
            </a:r>
          </a:p>
          <a:p>
            <a:pPr lvl="2" eaLnBrk="1" hangingPunct="1">
              <a:buFont typeface="Wingdings" pitchFamily="2" charset="2"/>
              <a:buNone/>
            </a:pPr>
            <a:r>
              <a:rPr lang="en-US" sz="2600" smtClean="0"/>
              <a:t>према саставу</a:t>
            </a:r>
          </a:p>
          <a:p>
            <a:pPr lvl="2" eaLnBrk="1" hangingPunct="1">
              <a:buFont typeface="Wingdings" pitchFamily="2" charset="2"/>
              <a:buNone/>
            </a:pPr>
            <a:r>
              <a:rPr lang="en-US" sz="2600" smtClean="0"/>
              <a:t>према намени</a:t>
            </a:r>
          </a:p>
          <a:p>
            <a:pPr lvl="2" eaLnBrk="1" hangingPunct="1">
              <a:buFont typeface="Wingdings" pitchFamily="2" charset="2"/>
              <a:buNone/>
            </a:pPr>
            <a:r>
              <a:rPr lang="en-US" sz="2600" smtClean="0"/>
              <a:t>према ефикасности</a:t>
            </a:r>
          </a:p>
        </p:txBody>
      </p:sp>
      <p:sp>
        <p:nvSpPr>
          <p:cNvPr id="2" name="Cloud 1"/>
          <p:cNvSpPr/>
          <p:nvPr/>
        </p:nvSpPr>
        <p:spPr>
          <a:xfrm>
            <a:off x="4687888" y="2997200"/>
            <a:ext cx="3808412" cy="273526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dirty="0">
                <a:solidFill>
                  <a:schemeClr val="tx1"/>
                </a:solidFill>
              </a:rPr>
              <a:t>Дијететски суплементи</a:t>
            </a:r>
            <a:endParaRPr lang="sr-Latn-RS" dirty="0">
              <a:solidFill>
                <a:schemeClr val="tx1"/>
              </a:solidFill>
            </a:endParaRPr>
          </a:p>
        </p:txBody>
      </p:sp>
    </p:spTree>
    <p:extLst>
      <p:ext uri="{BB962C8B-B14F-4D97-AF65-F5344CB8AC3E}">
        <p14:creationId xmlns:p14="http://schemas.microsoft.com/office/powerpoint/2010/main" val="2715914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Content Placeholder 2"/>
          <p:cNvSpPr>
            <a:spLocks noGrp="1"/>
          </p:cNvSpPr>
          <p:nvPr>
            <p:ph idx="4294967295"/>
          </p:nvPr>
        </p:nvSpPr>
        <p:spPr>
          <a:xfrm>
            <a:off x="0" y="981075"/>
            <a:ext cx="9144000" cy="6172200"/>
          </a:xfrm>
        </p:spPr>
        <p:txBody>
          <a:bodyPr/>
          <a:lstStyle/>
          <a:p>
            <a:r>
              <a:rPr lang="sr-Cyrl-CS" sz="1800" smtClean="0"/>
              <a:t>При састављању оброка треба избегавати намирнице које се тешко варе, као и оне од којих се стварају гасови у цревима, а то су: свињско месо, сланина, шунка, паштете, врућ хлеб, мајонез, ораси, легуминозе и сл. Остале врсте меса, јаја и жита, односно прерађевине од жита треба свести на најмању могућу меру, јер дају пепео киселе реакције.  </a:t>
            </a:r>
          </a:p>
          <a:p>
            <a:endParaRPr lang="sr-Cyrl-CS" sz="1800" smtClean="0"/>
          </a:p>
          <a:p>
            <a:r>
              <a:rPr lang="sr-Cyrl-CS" sz="1800" smtClean="0"/>
              <a:t>Треба редуковати алкохол, кафу и јаке зачине. Млеко, млечне производе и воће, нарочито воћне сокове треба давати у што већим количинама. Млеко, поред тога што даје алкалну резерву, надокнађује биолошки вредне протеине, минералне соли и воду. Сочно воће, односно воћни сокови и свеже поврће, а нарочито оно које се може јести сирово (салата, шаргарепа, келераба), има врло повољно дејство на физичку кондицију. </a:t>
            </a:r>
          </a:p>
          <a:p>
            <a:endParaRPr lang="sr-Cyrl-CS" sz="1800" smtClean="0"/>
          </a:p>
          <a:p>
            <a:r>
              <a:rPr lang="sr-Cyrl-CS" sz="1800" smtClean="0"/>
              <a:t>У мирном периоду целокупна дневна количина намирница треба да је подељена у пет оброка, односно три главна и две ужине. У активном периоду намирнице треба да обезбеде не само потребне количине енергетских, градивних и заштитних материја и воде, већ треба да су тако одабране  и припремљене да се избегну сметње при варењу и надимање</a:t>
            </a:r>
            <a:r>
              <a:rPr lang="sr-Latn-CS" sz="2000" smtClean="0"/>
              <a:t>. </a:t>
            </a:r>
            <a:endParaRPr lang="en-US" sz="2000" smtClean="0"/>
          </a:p>
          <a:p>
            <a:endParaRPr lang="en-US" sz="1600" smtClean="0"/>
          </a:p>
        </p:txBody>
      </p:sp>
    </p:spTree>
    <p:extLst>
      <p:ext uri="{BB962C8B-B14F-4D97-AF65-F5344CB8AC3E}">
        <p14:creationId xmlns:p14="http://schemas.microsoft.com/office/powerpoint/2010/main" val="85413669"/>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Content Placeholder 2"/>
          <p:cNvSpPr>
            <a:spLocks noGrp="1"/>
          </p:cNvSpPr>
          <p:nvPr>
            <p:ph idx="4294967295"/>
          </p:nvPr>
        </p:nvSpPr>
        <p:spPr>
          <a:xfrm>
            <a:off x="468313" y="1125538"/>
            <a:ext cx="8229600" cy="6400800"/>
          </a:xfrm>
        </p:spPr>
        <p:txBody>
          <a:bodyPr/>
          <a:lstStyle/>
          <a:p>
            <a:pPr algn="just">
              <a:lnSpc>
                <a:spcPct val="90000"/>
              </a:lnSpc>
            </a:pPr>
            <a:r>
              <a:rPr lang="sr-Latn-CS" sz="2400" b="1" smtClean="0"/>
              <a:t>При планирању исхране спортиста треба поћи од њиховог узраста и физичке активности, а при одабирању намирница треба имати на уму:</a:t>
            </a:r>
          </a:p>
          <a:p>
            <a:pPr algn="just">
              <a:lnSpc>
                <a:spcPct val="90000"/>
              </a:lnSpc>
            </a:pPr>
            <a:endParaRPr lang="en-US" sz="2400" smtClean="0"/>
          </a:p>
          <a:p>
            <a:pPr algn="just">
              <a:lnSpc>
                <a:spcPct val="90000"/>
              </a:lnSpc>
            </a:pPr>
            <a:r>
              <a:rPr lang="sr-Latn-CS" sz="2400" smtClean="0"/>
              <a:t>практично нема ни једне намирнице која би била контраиндикована или пак од изузетног значаја за такмичарске способности</a:t>
            </a:r>
            <a:r>
              <a:rPr lang="sr-Cyrl-CS" sz="2400" smtClean="0"/>
              <a:t>.</a:t>
            </a:r>
            <a:endParaRPr lang="en-US" sz="2400" smtClean="0"/>
          </a:p>
          <a:p>
            <a:pPr algn="just">
              <a:lnSpc>
                <a:spcPct val="90000"/>
              </a:lnSpc>
            </a:pPr>
            <a:r>
              <a:rPr lang="sr-Latn-CS" sz="2400" smtClean="0"/>
              <a:t>ако је исхрана избалансирана правилном комбинацијом уобичајених намирница, није неопходно додавање синтетских концентрата витамина и минералних соли.</a:t>
            </a:r>
            <a:endParaRPr lang="en-US" sz="2400" smtClean="0"/>
          </a:p>
          <a:p>
            <a:pPr algn="just">
              <a:lnSpc>
                <a:spcPct val="90000"/>
              </a:lnSpc>
            </a:pPr>
            <a:r>
              <a:rPr lang="sr-Latn-CS" sz="2400" smtClean="0"/>
              <a:t>напици који подстичу физичку активност стимулишући више мождане центре (кафа, чај, какао), могу се узимати у умереним количинама.</a:t>
            </a:r>
            <a:endParaRPr lang="en-US" sz="2400" smtClean="0"/>
          </a:p>
          <a:p>
            <a:pPr>
              <a:lnSpc>
                <a:spcPct val="90000"/>
              </a:lnSpc>
            </a:pPr>
            <a:endParaRPr lang="en-US" sz="2400" smtClean="0"/>
          </a:p>
        </p:txBody>
      </p:sp>
    </p:spTree>
    <p:extLst>
      <p:ext uri="{BB962C8B-B14F-4D97-AF65-F5344CB8AC3E}">
        <p14:creationId xmlns:p14="http://schemas.microsoft.com/office/powerpoint/2010/main" val="782883874"/>
      </p:ext>
    </p:extLst>
  </p:cSld>
  <p:clrMapOvr>
    <a:masterClrMapping/>
  </p:clrMapOvr>
  <p:transition>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Content Placeholder 2"/>
          <p:cNvSpPr>
            <a:spLocks noGrp="1"/>
          </p:cNvSpPr>
          <p:nvPr>
            <p:ph idx="4294967295"/>
          </p:nvPr>
        </p:nvSpPr>
        <p:spPr/>
        <p:txBody>
          <a:bodyPr/>
          <a:lstStyle/>
          <a:p>
            <a:r>
              <a:rPr lang="sr-Latn-CS" smtClean="0"/>
              <a:t>Доручак,</a:t>
            </a:r>
            <a:endParaRPr lang="en-US" smtClean="0"/>
          </a:p>
          <a:p>
            <a:r>
              <a:rPr lang="sr-Latn-CS" smtClean="0"/>
              <a:t>Ужине,</a:t>
            </a:r>
            <a:endParaRPr lang="en-US" smtClean="0"/>
          </a:p>
          <a:p>
            <a:r>
              <a:rPr lang="sr-Latn-CS" smtClean="0"/>
              <a:t>Ручак,</a:t>
            </a:r>
            <a:endParaRPr lang="en-US" smtClean="0"/>
          </a:p>
          <a:p>
            <a:r>
              <a:rPr lang="sr-Latn-CS" smtClean="0"/>
              <a:t>Пре и после вежбања,</a:t>
            </a:r>
            <a:endParaRPr lang="en-US" smtClean="0"/>
          </a:p>
          <a:p>
            <a:r>
              <a:rPr lang="sr-Latn-CS" smtClean="0"/>
              <a:t>Вечера,</a:t>
            </a:r>
            <a:endParaRPr lang="en-US" smtClean="0"/>
          </a:p>
          <a:p>
            <a:r>
              <a:rPr lang="sr-Latn-CS" smtClean="0"/>
              <a:t>Оброк пред спавање.</a:t>
            </a:r>
            <a:endParaRPr lang="en-US" smtClean="0"/>
          </a:p>
          <a:p>
            <a:endParaRPr lang="en-US" smtClean="0"/>
          </a:p>
        </p:txBody>
      </p:sp>
    </p:spTree>
    <p:extLst>
      <p:ext uri="{BB962C8B-B14F-4D97-AF65-F5344CB8AC3E}">
        <p14:creationId xmlns:p14="http://schemas.microsoft.com/office/powerpoint/2010/main" val="898468473"/>
      </p:ext>
    </p:extLst>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Content Placeholder 2"/>
          <p:cNvSpPr>
            <a:spLocks noGrp="1"/>
          </p:cNvSpPr>
          <p:nvPr>
            <p:ph idx="4294967295"/>
          </p:nvPr>
        </p:nvSpPr>
        <p:spPr>
          <a:xfrm>
            <a:off x="0" y="1125538"/>
            <a:ext cx="9144000" cy="6324600"/>
          </a:xfrm>
        </p:spPr>
        <p:txBody>
          <a:bodyPr/>
          <a:lstStyle/>
          <a:p>
            <a:pPr algn="just">
              <a:lnSpc>
                <a:spcPct val="80000"/>
              </a:lnSpc>
            </a:pPr>
            <a:r>
              <a:rPr lang="sr-Latn-CS" sz="1800" smtClean="0"/>
              <a:t>Извори простих шећера: Све врсте шећера, мед, меласа, сахароза, фруктоза, недијететски напици, бонбони, слаткиши, пецива. Ове намирнице треба узимати ретко. </a:t>
            </a:r>
          </a:p>
          <a:p>
            <a:pPr algn="just">
              <a:lnSpc>
                <a:spcPct val="80000"/>
              </a:lnSpc>
            </a:pPr>
            <a:endParaRPr lang="en-US" sz="1800" smtClean="0"/>
          </a:p>
          <a:p>
            <a:pPr algn="just">
              <a:lnSpc>
                <a:spcPct val="80000"/>
              </a:lnSpc>
            </a:pPr>
            <a:r>
              <a:rPr lang="sr-Latn-CS" sz="1800" smtClean="0"/>
              <a:t>Извори сложених угљених хидрата: скробне намирнице, макарони, хлеб, кромпир, мекиње, овас, жита. </a:t>
            </a:r>
          </a:p>
          <a:p>
            <a:pPr algn="just">
              <a:lnSpc>
                <a:spcPct val="80000"/>
              </a:lnSpc>
            </a:pPr>
            <a:endParaRPr lang="en-US" sz="1800" smtClean="0"/>
          </a:p>
          <a:p>
            <a:pPr algn="just">
              <a:lnSpc>
                <a:spcPct val="80000"/>
              </a:lnSpc>
            </a:pPr>
            <a:r>
              <a:rPr lang="sr-Latn-CS" sz="1800" smtClean="0"/>
              <a:t>Извори влакана: мекиње, поврће. </a:t>
            </a:r>
          </a:p>
          <a:p>
            <a:pPr algn="just">
              <a:lnSpc>
                <a:spcPct val="80000"/>
              </a:lnSpc>
            </a:pPr>
            <a:endParaRPr lang="en-US" sz="1800" smtClean="0"/>
          </a:p>
          <a:p>
            <a:pPr algn="just">
              <a:lnSpc>
                <a:spcPct val="80000"/>
              </a:lnSpc>
            </a:pPr>
            <a:r>
              <a:rPr lang="sr-Latn-CS" sz="1800" smtClean="0"/>
              <a:t>Извори масти: Месо и млечни производи су добар извор масти. Препорука је да се изабере "мршаво" месо, а сва видљива масноћа одстрањује. Пилећу кожицу одбацивати. Конзумирати немасне сиреве, обрана млека и јогурте, путер уместо маргарина (при производњи маргарин пролази кроз неколико технолошких операција). Биљна храна, такође, може да буде добар извор масти, нпр. коштуњаво воће (бадеми, лешњаци, кикирики…). Обрађене масти (маргарин, сосови…) су препуне хидрогенизованих масти, па се убрајају у тзв, "брзу храну" и не препоручују се у исхрани посебно спортиста. </a:t>
            </a:r>
          </a:p>
          <a:p>
            <a:pPr algn="just">
              <a:lnSpc>
                <a:spcPct val="80000"/>
              </a:lnSpc>
            </a:pPr>
            <a:endParaRPr lang="sr-Latn-CS" sz="1800" smtClean="0"/>
          </a:p>
          <a:p>
            <a:pPr algn="just">
              <a:lnSpc>
                <a:spcPct val="80000"/>
              </a:lnSpc>
            </a:pPr>
            <a:r>
              <a:rPr lang="sr-Latn-CS" sz="1800" smtClean="0"/>
              <a:t>Извори протеина: Млечни производи-немасни јогурт, обрано млеко, млади, немасни сиреви. Јаја су такође добар извор, а приликом припреме их је потребно скувати  Риба, као добар извор протеина, обезбеђује омега-3 масне киселине. Мршаво говеђе месо обезбеђује довољно протеина. Препоручује се месо дивљачи које је посно  Коштуњаво воће, поред доста протеина, садржи и доста масти. некомплетног је протеинског састава као и легуминозе. </a:t>
            </a:r>
            <a:endParaRPr lang="en-US" sz="1800" smtClean="0"/>
          </a:p>
          <a:p>
            <a:pPr>
              <a:lnSpc>
                <a:spcPct val="80000"/>
              </a:lnSpc>
            </a:pPr>
            <a:endParaRPr lang="en-US" sz="600" smtClean="0"/>
          </a:p>
        </p:txBody>
      </p:sp>
    </p:spTree>
    <p:extLst>
      <p:ext uri="{BB962C8B-B14F-4D97-AF65-F5344CB8AC3E}">
        <p14:creationId xmlns:p14="http://schemas.microsoft.com/office/powerpoint/2010/main" val="3789594994"/>
      </p:ext>
    </p:extLst>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Title 1"/>
          <p:cNvSpPr>
            <a:spLocks noGrp="1"/>
          </p:cNvSpPr>
          <p:nvPr>
            <p:ph type="title" idx="4294967295"/>
          </p:nvPr>
        </p:nvSpPr>
        <p:spPr/>
        <p:txBody>
          <a:bodyPr/>
          <a:lstStyle/>
          <a:p>
            <a:r>
              <a:rPr lang="sr-Cyrl-CS" sz="2400" b="1" smtClean="0"/>
              <a:t>НЕОПХОДНИ ПОСТУЛАТИ ЗА СПОРТСКУ ИСХРАНУ </a:t>
            </a:r>
            <a:endParaRPr lang="sr-Cyrl-CS" sz="2400" smtClean="0"/>
          </a:p>
        </p:txBody>
      </p:sp>
      <p:sp>
        <p:nvSpPr>
          <p:cNvPr id="205827" name="Content Placeholder 2"/>
          <p:cNvSpPr>
            <a:spLocks noGrp="1"/>
          </p:cNvSpPr>
          <p:nvPr>
            <p:ph idx="4294967295"/>
          </p:nvPr>
        </p:nvSpPr>
        <p:spPr>
          <a:xfrm>
            <a:off x="250825" y="2492375"/>
            <a:ext cx="8229600" cy="5257800"/>
          </a:xfrm>
        </p:spPr>
        <p:txBody>
          <a:bodyPr/>
          <a:lstStyle/>
          <a:p>
            <a:pPr algn="just">
              <a:lnSpc>
                <a:spcPct val="80000"/>
              </a:lnSpc>
            </a:pPr>
            <a:r>
              <a:rPr lang="sr-Latn-CS" sz="2000" b="1" smtClean="0"/>
              <a:t>Синергизам</a:t>
            </a:r>
            <a:r>
              <a:rPr lang="sr-Latn-CS" sz="2000" smtClean="0"/>
              <a:t> - Хранљиви састојци не функционишу  појединачно, сваки за себе. Они своју праву биолошку функцију испољавају само путем међузависних интеракција.</a:t>
            </a:r>
          </a:p>
          <a:p>
            <a:pPr algn="just">
              <a:lnSpc>
                <a:spcPct val="80000"/>
              </a:lnSpc>
            </a:pPr>
            <a:r>
              <a:rPr lang="sr-Latn-CS" sz="2000" b="1" smtClean="0"/>
              <a:t>Комплетност</a:t>
            </a:r>
            <a:r>
              <a:rPr lang="sr-Latn-CS" sz="2000" smtClean="0"/>
              <a:t> - Пресудна одредница синергизма, јесте заокруженост свих састојака. Ако недостаје само један од потребних чинилаца, ни остали не могу у пуној мери да испоље своја дејства. </a:t>
            </a:r>
            <a:endParaRPr lang="en-US" sz="2000" smtClean="0"/>
          </a:p>
          <a:p>
            <a:pPr algn="just">
              <a:lnSpc>
                <a:spcPct val="80000"/>
              </a:lnSpc>
            </a:pPr>
            <a:r>
              <a:rPr lang="sr-Latn-CS" sz="2000" b="1" smtClean="0"/>
              <a:t>Биохемијска индивидуалност </a:t>
            </a:r>
            <a:r>
              <a:rPr lang="sr-Latn-CS" sz="2000" smtClean="0"/>
              <a:t>- Нутрицијске потребе појединих особа разликују се једнако толико, колико су генетски различити њихови отисци прстију. Сваки спортиста захтева индивидуални програм исхране, састављен по његовој мери. </a:t>
            </a:r>
            <a:endParaRPr lang="en-US" sz="2000" smtClean="0"/>
          </a:p>
        </p:txBody>
      </p:sp>
    </p:spTree>
    <p:extLst>
      <p:ext uri="{BB962C8B-B14F-4D97-AF65-F5344CB8AC3E}">
        <p14:creationId xmlns:p14="http://schemas.microsoft.com/office/powerpoint/2010/main" val="843946454"/>
      </p:ext>
    </p:extLst>
  </p:cSld>
  <p:clrMapOvr>
    <a:masterClrMapping/>
  </p:clrMapOvr>
  <p:transition>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3"/>
          <p:cNvSpPr>
            <a:spLocks noGrp="1" noChangeArrowheads="1"/>
          </p:cNvSpPr>
          <p:nvPr>
            <p:ph type="body" idx="1"/>
          </p:nvPr>
        </p:nvSpPr>
        <p:spPr/>
        <p:txBody>
          <a:bodyPr/>
          <a:lstStyle/>
          <a:p>
            <a:pPr algn="just">
              <a:lnSpc>
                <a:spcPct val="80000"/>
              </a:lnSpc>
            </a:pPr>
            <a:r>
              <a:rPr lang="sr-Latn-CS" sz="2000" b="1" smtClean="0"/>
              <a:t>Динамизам животног стила</a:t>
            </a:r>
            <a:r>
              <a:rPr lang="sr-Latn-CS" sz="2000" smtClean="0"/>
              <a:t> - Избор начина живота као што су</a:t>
            </a:r>
            <a:endParaRPr lang="en-US" sz="900" smtClean="0"/>
          </a:p>
          <a:p>
            <a:pPr algn="just">
              <a:lnSpc>
                <a:spcPct val="80000"/>
              </a:lnSpc>
              <a:buFontTx/>
              <a:buNone/>
            </a:pPr>
            <a:r>
              <a:rPr lang="sr-Latn-CS" sz="2000" smtClean="0"/>
              <a:t>избор нивоа тренинга, или избор живљења у загађеној урбаној средини, драматично мењају нутрицијске потребе одређене особе. </a:t>
            </a:r>
            <a:endParaRPr lang="en-US" sz="2000" smtClean="0"/>
          </a:p>
          <a:p>
            <a:pPr algn="just">
              <a:lnSpc>
                <a:spcPct val="80000"/>
              </a:lnSpc>
            </a:pPr>
            <a:r>
              <a:rPr lang="sr-Latn-CS" sz="2000" b="1" smtClean="0"/>
              <a:t>Прецизност</a:t>
            </a:r>
            <a:r>
              <a:rPr lang="sr-Latn-CS" sz="2000" smtClean="0"/>
              <a:t> - За сваку намирницу постоји узан распон чијим поштовањем једино може да се постигне оптимална функција тела. </a:t>
            </a:r>
            <a:endParaRPr lang="en-US" sz="2000" smtClean="0"/>
          </a:p>
          <a:p>
            <a:pPr algn="just">
              <a:lnSpc>
                <a:spcPct val="80000"/>
              </a:lnSpc>
            </a:pPr>
            <a:r>
              <a:rPr lang="sr-Latn-CS" sz="2000" b="1" smtClean="0"/>
              <a:t>Физиолошки динамизам </a:t>
            </a:r>
            <a:r>
              <a:rPr lang="sr-Latn-CS" sz="2000" smtClean="0"/>
              <a:t>- Побољшана исхрана не може одмах да покаже резултате. Треба оставити довољно времена природи да коригује и изврши обнову читавог телесног система, па </a:t>
            </a:r>
            <a:r>
              <a:rPr lang="sr-Cyrl-CS" sz="2000" smtClean="0"/>
              <a:t>тек онда могу да се испоље благотворна дејства оптималне исхране. </a:t>
            </a:r>
            <a:endParaRPr lang="en-US" sz="2000" smtClean="0"/>
          </a:p>
          <a:p>
            <a:pPr>
              <a:lnSpc>
                <a:spcPct val="80000"/>
              </a:lnSpc>
            </a:pPr>
            <a:endParaRPr lang="en-US" sz="900" smtClean="0"/>
          </a:p>
          <a:p>
            <a:endParaRPr lang="sr-Latn-CS" smtClean="0"/>
          </a:p>
        </p:txBody>
      </p:sp>
    </p:spTree>
    <p:extLst>
      <p:ext uri="{BB962C8B-B14F-4D97-AF65-F5344CB8AC3E}">
        <p14:creationId xmlns:p14="http://schemas.microsoft.com/office/powerpoint/2010/main" val="4139515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Content Placeholder 2"/>
          <p:cNvSpPr>
            <a:spLocks noGrp="1"/>
          </p:cNvSpPr>
          <p:nvPr>
            <p:ph idx="4294967295"/>
          </p:nvPr>
        </p:nvSpPr>
        <p:spPr>
          <a:xfrm>
            <a:off x="533400" y="2895600"/>
            <a:ext cx="8229600" cy="2057400"/>
          </a:xfrm>
        </p:spPr>
        <p:txBody>
          <a:bodyPr/>
          <a:lstStyle/>
          <a:p>
            <a:r>
              <a:rPr lang="sr-Cyrl-CS" smtClean="0"/>
              <a:t>угљени хидрати 40-60% </a:t>
            </a:r>
          </a:p>
          <a:p>
            <a:r>
              <a:rPr lang="sr-Cyrl-CS" smtClean="0"/>
              <a:t>протеини 12-15%               оптимално</a:t>
            </a:r>
          </a:p>
          <a:p>
            <a:r>
              <a:rPr lang="sr-Cyrl-CS" smtClean="0"/>
              <a:t>масти 25-30%  </a:t>
            </a:r>
          </a:p>
        </p:txBody>
      </p:sp>
      <p:sp>
        <p:nvSpPr>
          <p:cNvPr id="2" name="Right Brace 1"/>
          <p:cNvSpPr/>
          <p:nvPr/>
        </p:nvSpPr>
        <p:spPr>
          <a:xfrm>
            <a:off x="5181600" y="2982913"/>
            <a:ext cx="144463" cy="1800225"/>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sr-Latn-RS"/>
          </a:p>
        </p:txBody>
      </p:sp>
    </p:spTree>
    <p:extLst>
      <p:ext uri="{BB962C8B-B14F-4D97-AF65-F5344CB8AC3E}">
        <p14:creationId xmlns:p14="http://schemas.microsoft.com/office/powerpoint/2010/main" val="2993941560"/>
      </p:ext>
    </p:extLst>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1175</Words>
  <Application>Microsoft Office PowerPoint</Application>
  <PresentationFormat>On-screen Show (4:3)</PresentationFormat>
  <Paragraphs>101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СПОРТСКА ФАРМАЦИЈА </vt:lpstr>
      <vt:lpstr>PowerPoint Presentation</vt:lpstr>
      <vt:lpstr>PowerPoint Presentation</vt:lpstr>
      <vt:lpstr>PowerPoint Presentation</vt:lpstr>
      <vt:lpstr>PowerPoint Presentation</vt:lpstr>
      <vt:lpstr>PowerPoint Presentation</vt:lpstr>
      <vt:lpstr>НЕОПХОДНИ ПОСТУЛАТИ ЗА СПОРТСКУ ИСХРАНУ </vt:lpstr>
      <vt:lpstr>PowerPoint Presentation</vt:lpstr>
      <vt:lpstr>PowerPoint Presentation</vt:lpstr>
      <vt:lpstr>PowerPoint Presentation</vt:lpstr>
      <vt:lpstr>PowerPoint Presentation</vt:lpstr>
      <vt:lpstr>  Унос хране пре тренажног процеса   </vt:lpstr>
      <vt:lpstr>PowerPoint Presentation</vt:lpstr>
      <vt:lpstr>PowerPoint Presentation</vt:lpstr>
      <vt:lpstr>Вегетаријански приступ у спорту</vt:lpstr>
      <vt:lpstr>PowerPoint Presentation</vt:lpstr>
      <vt:lpstr>Анемије</vt:lpstr>
      <vt:lpstr>Статус калцијума</vt:lpstr>
      <vt:lpstr> Спортска-атлетичарска тријада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СПОРТСКА ФАРМАЦИЈА</dc:title>
  <dc:creator>Promocija</dc:creator>
  <cp:lastModifiedBy>Promocija</cp:lastModifiedBy>
  <cp:revision>2</cp:revision>
  <dcterms:created xsi:type="dcterms:W3CDTF">2018-10-19T09:33:29Z</dcterms:created>
  <dcterms:modified xsi:type="dcterms:W3CDTF">2018-10-19T09:36:11Z</dcterms:modified>
</cp:coreProperties>
</file>