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4"/>
  </p:notesMasterIdLst>
  <p:sldIdLst>
    <p:sldId id="256" r:id="rId2"/>
    <p:sldId id="258" r:id="rId3"/>
    <p:sldId id="259" r:id="rId4"/>
    <p:sldId id="314" r:id="rId5"/>
    <p:sldId id="260" r:id="rId6"/>
    <p:sldId id="261" r:id="rId7"/>
    <p:sldId id="315" r:id="rId8"/>
    <p:sldId id="373" r:id="rId9"/>
    <p:sldId id="374" r:id="rId10"/>
    <p:sldId id="376" r:id="rId11"/>
    <p:sldId id="377" r:id="rId12"/>
    <p:sldId id="378" r:id="rId13"/>
    <p:sldId id="379" r:id="rId14"/>
    <p:sldId id="380" r:id="rId15"/>
    <p:sldId id="381" r:id="rId16"/>
    <p:sldId id="382" r:id="rId17"/>
    <p:sldId id="383" r:id="rId18"/>
    <p:sldId id="384" r:id="rId19"/>
    <p:sldId id="385" r:id="rId20"/>
    <p:sldId id="386" r:id="rId21"/>
    <p:sldId id="387" r:id="rId22"/>
    <p:sldId id="388" r:id="rId23"/>
    <p:sldId id="316" r:id="rId24"/>
    <p:sldId id="317" r:id="rId25"/>
    <p:sldId id="318" r:id="rId26"/>
    <p:sldId id="319" r:id="rId27"/>
    <p:sldId id="329" r:id="rId28"/>
    <p:sldId id="331" r:id="rId29"/>
    <p:sldId id="332" r:id="rId30"/>
    <p:sldId id="333" r:id="rId31"/>
    <p:sldId id="334" r:id="rId32"/>
    <p:sldId id="345" r:id="rId33"/>
    <p:sldId id="346" r:id="rId34"/>
    <p:sldId id="348" r:id="rId35"/>
    <p:sldId id="350" r:id="rId36"/>
    <p:sldId id="356" r:id="rId37"/>
    <p:sldId id="359" r:id="rId38"/>
    <p:sldId id="361" r:id="rId39"/>
    <p:sldId id="363" r:id="rId40"/>
    <p:sldId id="364" r:id="rId41"/>
    <p:sldId id="366" r:id="rId42"/>
    <p:sldId id="367" r:id="rId43"/>
    <p:sldId id="389" r:id="rId44"/>
    <p:sldId id="262" r:id="rId45"/>
    <p:sldId id="263" r:id="rId46"/>
    <p:sldId id="390" r:id="rId47"/>
    <p:sldId id="391" r:id="rId48"/>
    <p:sldId id="368" r:id="rId49"/>
    <p:sldId id="369" r:id="rId50"/>
    <p:sldId id="404" r:id="rId51"/>
    <p:sldId id="370" r:id="rId52"/>
    <p:sldId id="371" r:id="rId53"/>
    <p:sldId id="372" r:id="rId54"/>
    <p:sldId id="264" r:id="rId55"/>
    <p:sldId id="265" r:id="rId56"/>
    <p:sldId id="266" r:id="rId57"/>
    <p:sldId id="267" r:id="rId58"/>
    <p:sldId id="405" r:id="rId59"/>
    <p:sldId id="406" r:id="rId60"/>
    <p:sldId id="409" r:id="rId61"/>
    <p:sldId id="410" r:id="rId62"/>
    <p:sldId id="268" r:id="rId63"/>
    <p:sldId id="269" r:id="rId64"/>
    <p:sldId id="393" r:id="rId65"/>
    <p:sldId id="394" r:id="rId66"/>
    <p:sldId id="395" r:id="rId67"/>
    <p:sldId id="396" r:id="rId68"/>
    <p:sldId id="397" r:id="rId69"/>
    <p:sldId id="398" r:id="rId70"/>
    <p:sldId id="399" r:id="rId71"/>
    <p:sldId id="401" r:id="rId72"/>
    <p:sldId id="412" r:id="rId73"/>
    <p:sldId id="415" r:id="rId74"/>
    <p:sldId id="270" r:id="rId75"/>
    <p:sldId id="400" r:id="rId76"/>
    <p:sldId id="271" r:id="rId77"/>
    <p:sldId id="272" r:id="rId78"/>
    <p:sldId id="273" r:id="rId79"/>
    <p:sldId id="274" r:id="rId80"/>
    <p:sldId id="402" r:id="rId81"/>
    <p:sldId id="403" r:id="rId82"/>
    <p:sldId id="275" r:id="rId83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notesMaster" Target="notesMasters/notesMaster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theme" Target="theme/theme1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8FDC02-FA0F-4EAA-AE4D-1C9311B8D35E}" type="doc">
      <dgm:prSet loTypeId="urn:microsoft.com/office/officeart/2005/8/layout/radial1" loCatId="relationship" qsTypeId="urn:microsoft.com/office/officeart/2005/8/quickstyle/simple1" qsCatId="simple" csTypeId="urn:microsoft.com/office/officeart/2005/8/colors/accent0_1" csCatId="mainScheme" phldr="1"/>
      <dgm:spPr/>
    </dgm:pt>
    <dgm:pt modelId="{B342475D-08ED-4279-9091-5A721E6EBA36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sz="1800" b="1" i="0" u="none" strike="noStrike" cap="none" normalizeH="0" baseline="0" dirty="0" smtClean="0">
              <a:ln/>
              <a:effectLst/>
              <a:latin typeface="+mj-lt"/>
              <a:cs typeface="Arial" charset="0"/>
            </a:rPr>
            <a:t>Ц И Љ Е В И</a:t>
          </a:r>
        </a:p>
      </dgm:t>
    </dgm:pt>
    <dgm:pt modelId="{E9A533CB-D87C-4813-B8C3-EA981886F808}" type="parTrans" cxnId="{CE786334-BCFA-4B21-8F67-5F7DB74FB293}">
      <dgm:prSet/>
      <dgm:spPr/>
      <dgm:t>
        <a:bodyPr/>
        <a:lstStyle/>
        <a:p>
          <a:endParaRPr lang="sr-Latn-RS"/>
        </a:p>
      </dgm:t>
    </dgm:pt>
    <dgm:pt modelId="{8B9D8DF6-AF31-4DF1-AE70-3FE18C23ABD1}" type="sibTrans" cxnId="{CE786334-BCFA-4B21-8F67-5F7DB74FB293}">
      <dgm:prSet/>
      <dgm:spPr/>
      <dgm:t>
        <a:bodyPr/>
        <a:lstStyle/>
        <a:p>
          <a:endParaRPr lang="sr-Latn-RS"/>
        </a:p>
      </dgm:t>
    </dgm:pt>
    <dgm:pt modelId="{514B01B6-A50D-4FF9-9005-724792149E1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/>
              <a:effectLst/>
              <a:latin typeface="+mj-lt"/>
              <a:cs typeface="Arial" charset="0"/>
            </a:rPr>
            <a:t>ЕНЕРГЕТСКЕ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/>
              <a:effectLst/>
              <a:latin typeface="+mj-lt"/>
              <a:cs typeface="Arial" charset="0"/>
            </a:rPr>
            <a:t>ПОТРЕБЕ</a:t>
          </a:r>
          <a:endParaRPr kumimoji="0" lang="en-US" b="0" i="0" u="none" strike="noStrike" cap="none" normalizeH="0" baseline="0" dirty="0" smtClean="0">
            <a:ln/>
            <a:effectLst/>
            <a:latin typeface="+mj-lt"/>
            <a:cs typeface="Arial" charset="0"/>
          </a:endParaRPr>
        </a:p>
      </dgm:t>
    </dgm:pt>
    <dgm:pt modelId="{72EC4494-E7E7-498A-BBCB-A59420A93EF2}" type="parTrans" cxnId="{7D375D7B-056C-4914-96E0-D60B06C6D91F}">
      <dgm:prSet/>
      <dgm:spPr/>
      <dgm:t>
        <a:bodyPr/>
        <a:lstStyle/>
        <a:p>
          <a:endParaRPr lang="sr-Latn-RS"/>
        </a:p>
      </dgm:t>
    </dgm:pt>
    <dgm:pt modelId="{8BA928FB-A500-4008-A42F-469D526C24AE}" type="sibTrans" cxnId="{7D375D7B-056C-4914-96E0-D60B06C6D91F}">
      <dgm:prSet/>
      <dgm:spPr/>
      <dgm:t>
        <a:bodyPr/>
        <a:lstStyle/>
        <a:p>
          <a:endParaRPr lang="sr-Latn-RS"/>
        </a:p>
      </dgm:t>
    </dgm:pt>
    <dgm:pt modelId="{95CC6929-6837-488E-803E-94599FAEA52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/>
              <a:effectLst/>
              <a:latin typeface="+mj-lt"/>
              <a:cs typeface="Arial" charset="0"/>
            </a:rPr>
            <a:t>ОПТИМАЛАН </a:t>
          </a:r>
          <a:endParaRPr kumimoji="0" lang="sr-Latn-CS" b="0" i="0" u="none" strike="noStrike" cap="none" normalizeH="0" baseline="0" smtClean="0">
            <a:ln/>
            <a:effectLst/>
            <a:latin typeface="+mj-lt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/>
              <a:effectLst/>
              <a:latin typeface="+mj-lt"/>
              <a:cs typeface="Arial" charset="0"/>
            </a:rPr>
            <a:t>УНОС </a:t>
          </a:r>
          <a:endParaRPr kumimoji="0" lang="sr-Latn-CS" b="0" i="0" u="none" strike="noStrike" cap="none" normalizeH="0" baseline="0" smtClean="0">
            <a:ln/>
            <a:effectLst/>
            <a:latin typeface="+mj-lt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/>
              <a:effectLst/>
              <a:latin typeface="+mj-lt"/>
              <a:cs typeface="Arial" charset="0"/>
            </a:rPr>
            <a:t>ТЕ</a:t>
          </a:r>
          <a:r>
            <a:rPr kumimoji="0" lang="sr-Latn-CS" b="0" i="0" u="none" strike="noStrike" cap="none" normalizeH="0" baseline="0" smtClean="0">
              <a:ln/>
              <a:effectLst/>
              <a:latin typeface="+mj-lt"/>
              <a:cs typeface="Arial" charset="0"/>
            </a:rPr>
            <a:t>ЧНОСТИ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b="0" i="0" u="none" strike="noStrike" cap="none" normalizeH="0" baseline="0" dirty="0" smtClean="0">
            <a:ln/>
            <a:effectLst/>
            <a:latin typeface="+mj-lt"/>
            <a:cs typeface="Arial" charset="0"/>
          </a:endParaRPr>
        </a:p>
      </dgm:t>
    </dgm:pt>
    <dgm:pt modelId="{0190154D-A69C-4D4B-A7D4-47DDA0762625}" type="parTrans" cxnId="{44F6DA20-56E9-41F9-891A-3624DAD5E6AD}">
      <dgm:prSet/>
      <dgm:spPr/>
      <dgm:t>
        <a:bodyPr/>
        <a:lstStyle/>
        <a:p>
          <a:endParaRPr lang="sr-Latn-RS"/>
        </a:p>
      </dgm:t>
    </dgm:pt>
    <dgm:pt modelId="{67156CE5-B8E0-4E9F-AA41-32FB678C4004}" type="sibTrans" cxnId="{44F6DA20-56E9-41F9-891A-3624DAD5E6AD}">
      <dgm:prSet/>
      <dgm:spPr/>
      <dgm:t>
        <a:bodyPr/>
        <a:lstStyle/>
        <a:p>
          <a:endParaRPr lang="sr-Latn-RS"/>
        </a:p>
      </dgm:t>
    </dgm:pt>
    <dgm:pt modelId="{9DEFE676-4594-4652-B115-ADC8EAD3BC5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0" i="0" u="none" strike="noStrike" cap="none" normalizeH="0" baseline="0" smtClean="0">
              <a:ln/>
              <a:effectLst/>
              <a:latin typeface="+mj-lt"/>
              <a:cs typeface="Arial" charset="0"/>
            </a:rPr>
            <a:t>ПЕРИОД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0" i="0" u="none" strike="noStrike" cap="none" normalizeH="0" baseline="0" smtClean="0">
              <a:ln/>
              <a:effectLst/>
              <a:latin typeface="+mj-lt"/>
              <a:cs typeface="Arial" charset="0"/>
            </a:rPr>
            <a:t>ОПОРАВКА</a:t>
          </a:r>
          <a:endParaRPr kumimoji="0" lang="sr-Cyrl-CS" b="0" i="0" u="none" strike="noStrike" cap="none" normalizeH="0" baseline="0" dirty="0" smtClean="0">
            <a:ln/>
            <a:effectLst/>
            <a:latin typeface="+mj-lt"/>
            <a:cs typeface="Arial" charset="0"/>
          </a:endParaRPr>
        </a:p>
      </dgm:t>
    </dgm:pt>
    <dgm:pt modelId="{18EB00B3-0C7B-44DD-BB3B-D1900AF71391}" type="parTrans" cxnId="{331C56FA-1F70-4FAA-A22B-BF0834B42464}">
      <dgm:prSet/>
      <dgm:spPr/>
      <dgm:t>
        <a:bodyPr/>
        <a:lstStyle/>
        <a:p>
          <a:endParaRPr lang="sr-Latn-RS"/>
        </a:p>
      </dgm:t>
    </dgm:pt>
    <dgm:pt modelId="{DE7B89B2-1FAD-42EF-B8D7-E512FB8AAB5E}" type="sibTrans" cxnId="{331C56FA-1F70-4FAA-A22B-BF0834B42464}">
      <dgm:prSet/>
      <dgm:spPr/>
      <dgm:t>
        <a:bodyPr/>
        <a:lstStyle/>
        <a:p>
          <a:endParaRPr lang="sr-Latn-RS"/>
        </a:p>
      </dgm:t>
    </dgm:pt>
    <dgm:pt modelId="{A3F218C9-7CC4-4D22-8B2E-69D9C6A9F35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0" i="0" u="none" strike="noStrike" cap="none" normalizeH="0" baseline="0" smtClean="0">
              <a:ln/>
              <a:effectLst/>
              <a:latin typeface="+mj-lt"/>
              <a:cs typeface="Arial" charset="0"/>
            </a:rPr>
            <a:t>ДОБРО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0" i="0" u="none" strike="noStrike" cap="none" normalizeH="0" baseline="0" smtClean="0">
              <a:ln/>
              <a:effectLst/>
              <a:latin typeface="+mj-lt"/>
              <a:cs typeface="Arial" charset="0"/>
            </a:rPr>
            <a:t>ЗДРАВЉЕ</a:t>
          </a:r>
          <a:endParaRPr kumimoji="0" lang="sr-Cyrl-CS" b="0" i="0" u="none" strike="noStrike" cap="none" normalizeH="0" baseline="0" dirty="0" smtClean="0">
            <a:ln/>
            <a:effectLst/>
            <a:latin typeface="+mj-lt"/>
            <a:cs typeface="Arial" charset="0"/>
          </a:endParaRPr>
        </a:p>
      </dgm:t>
    </dgm:pt>
    <dgm:pt modelId="{130015B9-17B3-48A3-931A-B8A34C453A21}" type="parTrans" cxnId="{22F2D783-7F84-4C15-8CE4-E2BD805370F2}">
      <dgm:prSet/>
      <dgm:spPr/>
      <dgm:t>
        <a:bodyPr/>
        <a:lstStyle/>
        <a:p>
          <a:endParaRPr lang="sr-Latn-RS"/>
        </a:p>
      </dgm:t>
    </dgm:pt>
    <dgm:pt modelId="{DEAA102A-63EF-464F-9A6F-950335161B48}" type="sibTrans" cxnId="{22F2D783-7F84-4C15-8CE4-E2BD805370F2}">
      <dgm:prSet/>
      <dgm:spPr/>
      <dgm:t>
        <a:bodyPr/>
        <a:lstStyle/>
        <a:p>
          <a:endParaRPr lang="sr-Latn-RS"/>
        </a:p>
      </dgm:t>
    </dgm:pt>
    <dgm:pt modelId="{D8084169-05CC-4C2C-9C25-31A28FEE22F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0" i="0" u="none" strike="noStrike" cap="none" normalizeH="0" baseline="0" smtClean="0">
              <a:ln/>
              <a:effectLst/>
              <a:latin typeface="+mj-lt"/>
              <a:cs typeface="Arial" charset="0"/>
            </a:rPr>
            <a:t>СУПЛЕМЕНТАЦИЈА</a:t>
          </a:r>
          <a:endParaRPr kumimoji="0" lang="sr-Cyrl-CS" b="0" i="0" u="none" strike="noStrike" cap="none" normalizeH="0" baseline="0" dirty="0" smtClean="0">
            <a:ln/>
            <a:effectLst/>
            <a:latin typeface="+mj-lt"/>
            <a:cs typeface="Arial" charset="0"/>
          </a:endParaRPr>
        </a:p>
      </dgm:t>
    </dgm:pt>
    <dgm:pt modelId="{F34EB2BE-2993-4757-8592-FB2BD75D018D}" type="parTrans" cxnId="{D43232D3-6870-4884-B3E8-9B3AC0CEF2D7}">
      <dgm:prSet/>
      <dgm:spPr/>
      <dgm:t>
        <a:bodyPr/>
        <a:lstStyle/>
        <a:p>
          <a:endParaRPr lang="sr-Latn-RS"/>
        </a:p>
      </dgm:t>
    </dgm:pt>
    <dgm:pt modelId="{CA702BE2-FB4E-4997-8595-EEB706BD600E}" type="sibTrans" cxnId="{D43232D3-6870-4884-B3E8-9B3AC0CEF2D7}">
      <dgm:prSet/>
      <dgm:spPr/>
      <dgm:t>
        <a:bodyPr/>
        <a:lstStyle/>
        <a:p>
          <a:endParaRPr lang="sr-Latn-RS"/>
        </a:p>
      </dgm:t>
    </dgm:pt>
    <dgm:pt modelId="{507B2507-46CE-41A0-8D7D-BD60D1F622F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0" i="0" u="none" strike="noStrike" cap="none" normalizeH="0" baseline="0" smtClean="0">
              <a:ln/>
              <a:effectLst/>
              <a:latin typeface="+mj-lt"/>
              <a:cs typeface="Arial" charset="0"/>
            </a:rPr>
            <a:t>ДОБРА ФОРМА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0" i="0" u="none" strike="noStrike" cap="none" normalizeH="0" baseline="0" smtClean="0">
              <a:ln/>
              <a:effectLst/>
              <a:latin typeface="+mj-lt"/>
              <a:cs typeface="Arial" charset="0"/>
            </a:rPr>
            <a:t>ТОКОМ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0" i="0" u="none" strike="noStrike" cap="none" normalizeH="0" baseline="0" smtClean="0">
              <a:ln/>
              <a:effectLst/>
              <a:latin typeface="+mj-lt"/>
              <a:cs typeface="Arial" charset="0"/>
            </a:rPr>
            <a:t>ТРЕНИНГА</a:t>
          </a:r>
          <a:endParaRPr kumimoji="0" lang="sr-Cyrl-CS" b="0" i="0" u="none" strike="noStrike" cap="none" normalizeH="0" baseline="0" dirty="0" smtClean="0">
            <a:ln/>
            <a:effectLst/>
            <a:latin typeface="+mj-lt"/>
            <a:cs typeface="Arial" charset="0"/>
          </a:endParaRPr>
        </a:p>
      </dgm:t>
    </dgm:pt>
    <dgm:pt modelId="{05C7EC2E-7912-4D9B-883E-AB0EC8A71F0C}" type="parTrans" cxnId="{61122846-A15B-4172-8B21-CE16979B2546}">
      <dgm:prSet/>
      <dgm:spPr/>
      <dgm:t>
        <a:bodyPr/>
        <a:lstStyle/>
        <a:p>
          <a:endParaRPr lang="sr-Latn-RS"/>
        </a:p>
      </dgm:t>
    </dgm:pt>
    <dgm:pt modelId="{4F0E6C9F-4B48-4B92-A218-015C74F78795}" type="sibTrans" cxnId="{61122846-A15B-4172-8B21-CE16979B2546}">
      <dgm:prSet/>
      <dgm:spPr/>
      <dgm:t>
        <a:bodyPr/>
        <a:lstStyle/>
        <a:p>
          <a:endParaRPr lang="sr-Latn-RS"/>
        </a:p>
      </dgm:t>
    </dgm:pt>
    <dgm:pt modelId="{4A200F1E-0629-44BF-9677-35F709E4280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 smtClean="0">
              <a:ln/>
              <a:effectLst/>
              <a:latin typeface="+mj-lt"/>
              <a:cs typeface="Arial" charset="0"/>
            </a:rPr>
            <a:t>ДОБРА ФОРМА</a:t>
          </a:r>
        </a:p>
      </dgm:t>
    </dgm:pt>
    <dgm:pt modelId="{771E3008-9674-4EE4-8BCE-D740B99CA6D3}" type="parTrans" cxnId="{4FA8528F-A038-4896-82B3-21A21315E3D6}">
      <dgm:prSet/>
      <dgm:spPr/>
      <dgm:t>
        <a:bodyPr/>
        <a:lstStyle/>
        <a:p>
          <a:endParaRPr lang="sr-Latn-RS"/>
        </a:p>
      </dgm:t>
    </dgm:pt>
    <dgm:pt modelId="{D7DFF417-7A26-4BA2-AA3C-CB157D82DF9E}" type="sibTrans" cxnId="{4FA8528F-A038-4896-82B3-21A21315E3D6}">
      <dgm:prSet/>
      <dgm:spPr/>
      <dgm:t>
        <a:bodyPr/>
        <a:lstStyle/>
        <a:p>
          <a:endParaRPr lang="sr-Latn-RS"/>
        </a:p>
      </dgm:t>
    </dgm:pt>
    <dgm:pt modelId="{46E0F8D1-27B0-4989-A4E3-8489E56A921A}" type="pres">
      <dgm:prSet presAssocID="{698FDC02-FA0F-4EAA-AE4D-1C9311B8D35E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75680955-C6D7-47ED-BCDE-F121D5F2F1C5}" type="pres">
      <dgm:prSet presAssocID="{B342475D-08ED-4279-9091-5A721E6EBA36}" presName="centerShape" presStyleLbl="node0" presStyleIdx="0" presStyleCnt="1" custScaleX="178779"/>
      <dgm:spPr/>
      <dgm:t>
        <a:bodyPr/>
        <a:lstStyle/>
        <a:p>
          <a:endParaRPr lang="sr-Latn-RS"/>
        </a:p>
      </dgm:t>
    </dgm:pt>
    <dgm:pt modelId="{A6899BE2-E644-4F78-B6C6-119464AFE5AE}" type="pres">
      <dgm:prSet presAssocID="{72EC4494-E7E7-498A-BBCB-A59420A93EF2}" presName="Name9" presStyleLbl="parChTrans1D2" presStyleIdx="0" presStyleCnt="7"/>
      <dgm:spPr/>
      <dgm:t>
        <a:bodyPr/>
        <a:lstStyle/>
        <a:p>
          <a:endParaRPr lang="sr-Latn-RS"/>
        </a:p>
      </dgm:t>
    </dgm:pt>
    <dgm:pt modelId="{AC488C22-E09D-496A-8B14-7399909FEDBC}" type="pres">
      <dgm:prSet presAssocID="{72EC4494-E7E7-498A-BBCB-A59420A93EF2}" presName="connTx" presStyleLbl="parChTrans1D2" presStyleIdx="0" presStyleCnt="7"/>
      <dgm:spPr/>
      <dgm:t>
        <a:bodyPr/>
        <a:lstStyle/>
        <a:p>
          <a:endParaRPr lang="sr-Latn-RS"/>
        </a:p>
      </dgm:t>
    </dgm:pt>
    <dgm:pt modelId="{5902D0B9-A104-41D8-B387-12DC9358660C}" type="pres">
      <dgm:prSet presAssocID="{514B01B6-A50D-4FF9-9005-724792149E14}" presName="node" presStyleLbl="node1" presStyleIdx="0" presStyleCnt="7" custScaleX="141141" custScaleY="47383">
        <dgm:presLayoutVars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AC95FFCE-C066-4CC5-B608-F63FF2863EBD}" type="pres">
      <dgm:prSet presAssocID="{0190154D-A69C-4D4B-A7D4-47DDA0762625}" presName="Name9" presStyleLbl="parChTrans1D2" presStyleIdx="1" presStyleCnt="7"/>
      <dgm:spPr/>
      <dgm:t>
        <a:bodyPr/>
        <a:lstStyle/>
        <a:p>
          <a:endParaRPr lang="sr-Latn-RS"/>
        </a:p>
      </dgm:t>
    </dgm:pt>
    <dgm:pt modelId="{B18431F1-3ADF-4A79-AAD1-4D56C2A105A0}" type="pres">
      <dgm:prSet presAssocID="{0190154D-A69C-4D4B-A7D4-47DDA0762625}" presName="connTx" presStyleLbl="parChTrans1D2" presStyleIdx="1" presStyleCnt="7"/>
      <dgm:spPr/>
      <dgm:t>
        <a:bodyPr/>
        <a:lstStyle/>
        <a:p>
          <a:endParaRPr lang="sr-Latn-RS"/>
        </a:p>
      </dgm:t>
    </dgm:pt>
    <dgm:pt modelId="{E9DF7CCF-CC62-4524-9731-B3DC5035A6CB}" type="pres">
      <dgm:prSet presAssocID="{95CC6929-6837-488E-803E-94599FAEA523}" presName="node" presStyleLbl="node1" presStyleIdx="1" presStyleCnt="7" custScaleY="62366">
        <dgm:presLayoutVars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2ECC116E-0C7E-4160-8B95-DF4E3081B8B8}" type="pres">
      <dgm:prSet presAssocID="{18EB00B3-0C7B-44DD-BB3B-D1900AF71391}" presName="Name9" presStyleLbl="parChTrans1D2" presStyleIdx="2" presStyleCnt="7"/>
      <dgm:spPr/>
      <dgm:t>
        <a:bodyPr/>
        <a:lstStyle/>
        <a:p>
          <a:endParaRPr lang="sr-Latn-RS"/>
        </a:p>
      </dgm:t>
    </dgm:pt>
    <dgm:pt modelId="{120D879D-449E-4FDF-B85F-4C6D45A0ACE4}" type="pres">
      <dgm:prSet presAssocID="{18EB00B3-0C7B-44DD-BB3B-D1900AF71391}" presName="connTx" presStyleLbl="parChTrans1D2" presStyleIdx="2" presStyleCnt="7"/>
      <dgm:spPr/>
      <dgm:t>
        <a:bodyPr/>
        <a:lstStyle/>
        <a:p>
          <a:endParaRPr lang="sr-Latn-RS"/>
        </a:p>
      </dgm:t>
    </dgm:pt>
    <dgm:pt modelId="{33921D29-DD77-41CF-AEC8-F507435D72C0}" type="pres">
      <dgm:prSet presAssocID="{9DEFE676-4594-4652-B115-ADC8EAD3BC53}" presName="node" presStyleLbl="node1" presStyleIdx="2" presStyleCnt="7" custScaleY="52784">
        <dgm:presLayoutVars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17DBC5D5-598F-4372-9D4A-774B4F03649D}" type="pres">
      <dgm:prSet presAssocID="{130015B9-17B3-48A3-931A-B8A34C453A21}" presName="Name9" presStyleLbl="parChTrans1D2" presStyleIdx="3" presStyleCnt="7"/>
      <dgm:spPr/>
      <dgm:t>
        <a:bodyPr/>
        <a:lstStyle/>
        <a:p>
          <a:endParaRPr lang="sr-Latn-RS"/>
        </a:p>
      </dgm:t>
    </dgm:pt>
    <dgm:pt modelId="{7C746F88-94AB-45F6-9D9A-66B3B6A23810}" type="pres">
      <dgm:prSet presAssocID="{130015B9-17B3-48A3-931A-B8A34C453A21}" presName="connTx" presStyleLbl="parChTrans1D2" presStyleIdx="3" presStyleCnt="7"/>
      <dgm:spPr/>
      <dgm:t>
        <a:bodyPr/>
        <a:lstStyle/>
        <a:p>
          <a:endParaRPr lang="sr-Latn-RS"/>
        </a:p>
      </dgm:t>
    </dgm:pt>
    <dgm:pt modelId="{87823788-1F32-4CC7-AE86-70482FF2502D}" type="pres">
      <dgm:prSet presAssocID="{A3F218C9-7CC4-4D22-8B2E-69D9C6A9F359}" presName="node" presStyleLbl="node1" presStyleIdx="3" presStyleCnt="7" custScaleY="55204">
        <dgm:presLayoutVars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7048F994-820C-45C6-9967-ACE7ADD21CD4}" type="pres">
      <dgm:prSet presAssocID="{F34EB2BE-2993-4757-8592-FB2BD75D018D}" presName="Name9" presStyleLbl="parChTrans1D2" presStyleIdx="4" presStyleCnt="7"/>
      <dgm:spPr/>
      <dgm:t>
        <a:bodyPr/>
        <a:lstStyle/>
        <a:p>
          <a:endParaRPr lang="sr-Latn-RS"/>
        </a:p>
      </dgm:t>
    </dgm:pt>
    <dgm:pt modelId="{F8258083-6707-4415-AE33-F8E59629838F}" type="pres">
      <dgm:prSet presAssocID="{F34EB2BE-2993-4757-8592-FB2BD75D018D}" presName="connTx" presStyleLbl="parChTrans1D2" presStyleIdx="4" presStyleCnt="7"/>
      <dgm:spPr/>
      <dgm:t>
        <a:bodyPr/>
        <a:lstStyle/>
        <a:p>
          <a:endParaRPr lang="sr-Latn-RS"/>
        </a:p>
      </dgm:t>
    </dgm:pt>
    <dgm:pt modelId="{6A4EC22E-2397-4C52-A07C-1E009E05F95D}" type="pres">
      <dgm:prSet presAssocID="{D8084169-05CC-4C2C-9C25-31A28FEE22FD}" presName="node" presStyleLbl="node1" presStyleIdx="4" presStyleCnt="7" custScaleY="45794">
        <dgm:presLayoutVars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F8F17222-F47C-40EE-AB5D-C0FA7EBA75B3}" type="pres">
      <dgm:prSet presAssocID="{05C7EC2E-7912-4D9B-883E-AB0EC8A71F0C}" presName="Name9" presStyleLbl="parChTrans1D2" presStyleIdx="5" presStyleCnt="7"/>
      <dgm:spPr/>
      <dgm:t>
        <a:bodyPr/>
        <a:lstStyle/>
        <a:p>
          <a:endParaRPr lang="sr-Latn-RS"/>
        </a:p>
      </dgm:t>
    </dgm:pt>
    <dgm:pt modelId="{2CAC0BA2-1A60-4199-813A-9CA3FAD0392D}" type="pres">
      <dgm:prSet presAssocID="{05C7EC2E-7912-4D9B-883E-AB0EC8A71F0C}" presName="connTx" presStyleLbl="parChTrans1D2" presStyleIdx="5" presStyleCnt="7"/>
      <dgm:spPr/>
      <dgm:t>
        <a:bodyPr/>
        <a:lstStyle/>
        <a:p>
          <a:endParaRPr lang="sr-Latn-RS"/>
        </a:p>
      </dgm:t>
    </dgm:pt>
    <dgm:pt modelId="{D84BD9A3-8A48-48FF-A5DD-DF975E7F3796}" type="pres">
      <dgm:prSet presAssocID="{507B2507-46CE-41A0-8D7D-BD60D1F622F2}" presName="node" presStyleLbl="node1" presStyleIdx="5" presStyleCnt="7" custScaleY="68023">
        <dgm:presLayoutVars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6B3C9F5F-6A0C-4EB8-9B2B-7855B5C35391}" type="pres">
      <dgm:prSet presAssocID="{771E3008-9674-4EE4-8BCE-D740B99CA6D3}" presName="Name9" presStyleLbl="parChTrans1D2" presStyleIdx="6" presStyleCnt="7"/>
      <dgm:spPr/>
      <dgm:t>
        <a:bodyPr/>
        <a:lstStyle/>
        <a:p>
          <a:endParaRPr lang="sr-Latn-RS"/>
        </a:p>
      </dgm:t>
    </dgm:pt>
    <dgm:pt modelId="{6ABEF090-BCA0-4939-B2E8-B46163B0EC18}" type="pres">
      <dgm:prSet presAssocID="{771E3008-9674-4EE4-8BCE-D740B99CA6D3}" presName="connTx" presStyleLbl="parChTrans1D2" presStyleIdx="6" presStyleCnt="7"/>
      <dgm:spPr/>
      <dgm:t>
        <a:bodyPr/>
        <a:lstStyle/>
        <a:p>
          <a:endParaRPr lang="sr-Latn-RS"/>
        </a:p>
      </dgm:t>
    </dgm:pt>
    <dgm:pt modelId="{C917B222-C24D-46D5-9792-4B6675BCDC37}" type="pres">
      <dgm:prSet presAssocID="{4A200F1E-0629-44BF-9677-35F709E42808}" presName="node" presStyleLbl="node1" presStyleIdx="6" presStyleCnt="7" custScaleY="49377">
        <dgm:presLayoutVars>
          <dgm:bulletEnabled val="1"/>
        </dgm:presLayoutVars>
      </dgm:prSet>
      <dgm:spPr/>
      <dgm:t>
        <a:bodyPr/>
        <a:lstStyle/>
        <a:p>
          <a:endParaRPr lang="sr-Latn-RS"/>
        </a:p>
      </dgm:t>
    </dgm:pt>
  </dgm:ptLst>
  <dgm:cxnLst>
    <dgm:cxn modelId="{CE786334-BCFA-4B21-8F67-5F7DB74FB293}" srcId="{698FDC02-FA0F-4EAA-AE4D-1C9311B8D35E}" destId="{B342475D-08ED-4279-9091-5A721E6EBA36}" srcOrd="0" destOrd="0" parTransId="{E9A533CB-D87C-4813-B8C3-EA981886F808}" sibTransId="{8B9D8DF6-AF31-4DF1-AE70-3FE18C23ABD1}"/>
    <dgm:cxn modelId="{22F2D783-7F84-4C15-8CE4-E2BD805370F2}" srcId="{B342475D-08ED-4279-9091-5A721E6EBA36}" destId="{A3F218C9-7CC4-4D22-8B2E-69D9C6A9F359}" srcOrd="3" destOrd="0" parTransId="{130015B9-17B3-48A3-931A-B8A34C453A21}" sibTransId="{DEAA102A-63EF-464F-9A6F-950335161B48}"/>
    <dgm:cxn modelId="{464348F6-9F9D-4855-AF04-0031365C1E01}" type="presOf" srcId="{B342475D-08ED-4279-9091-5A721E6EBA36}" destId="{75680955-C6D7-47ED-BCDE-F121D5F2F1C5}" srcOrd="0" destOrd="0" presId="urn:microsoft.com/office/officeart/2005/8/layout/radial1"/>
    <dgm:cxn modelId="{22541F01-A607-4F4F-8BB4-15E87DB3ED5F}" type="presOf" srcId="{18EB00B3-0C7B-44DD-BB3B-D1900AF71391}" destId="{120D879D-449E-4FDF-B85F-4C6D45A0ACE4}" srcOrd="1" destOrd="0" presId="urn:microsoft.com/office/officeart/2005/8/layout/radial1"/>
    <dgm:cxn modelId="{A66949CC-2E19-49AC-A899-C625E96F71E7}" type="presOf" srcId="{D8084169-05CC-4C2C-9C25-31A28FEE22FD}" destId="{6A4EC22E-2397-4C52-A07C-1E009E05F95D}" srcOrd="0" destOrd="0" presId="urn:microsoft.com/office/officeart/2005/8/layout/radial1"/>
    <dgm:cxn modelId="{8ABF7904-A280-4A29-9CF4-23B46C534500}" type="presOf" srcId="{130015B9-17B3-48A3-931A-B8A34C453A21}" destId="{17DBC5D5-598F-4372-9D4A-774B4F03649D}" srcOrd="0" destOrd="0" presId="urn:microsoft.com/office/officeart/2005/8/layout/radial1"/>
    <dgm:cxn modelId="{FCF0CCB9-57C9-49F2-BFC6-D4C1257E7268}" type="presOf" srcId="{698FDC02-FA0F-4EAA-AE4D-1C9311B8D35E}" destId="{46E0F8D1-27B0-4989-A4E3-8489E56A921A}" srcOrd="0" destOrd="0" presId="urn:microsoft.com/office/officeart/2005/8/layout/radial1"/>
    <dgm:cxn modelId="{61122846-A15B-4172-8B21-CE16979B2546}" srcId="{B342475D-08ED-4279-9091-5A721E6EBA36}" destId="{507B2507-46CE-41A0-8D7D-BD60D1F622F2}" srcOrd="5" destOrd="0" parTransId="{05C7EC2E-7912-4D9B-883E-AB0EC8A71F0C}" sibTransId="{4F0E6C9F-4B48-4B92-A218-015C74F78795}"/>
    <dgm:cxn modelId="{557C7034-20D8-467C-98DC-C6656B79FDF3}" type="presOf" srcId="{72EC4494-E7E7-498A-BBCB-A59420A93EF2}" destId="{AC488C22-E09D-496A-8B14-7399909FEDBC}" srcOrd="1" destOrd="0" presId="urn:microsoft.com/office/officeart/2005/8/layout/radial1"/>
    <dgm:cxn modelId="{D114D769-CDE6-4DD0-8693-F715BB77C941}" type="presOf" srcId="{05C7EC2E-7912-4D9B-883E-AB0EC8A71F0C}" destId="{2CAC0BA2-1A60-4199-813A-9CA3FAD0392D}" srcOrd="1" destOrd="0" presId="urn:microsoft.com/office/officeart/2005/8/layout/radial1"/>
    <dgm:cxn modelId="{4FA8528F-A038-4896-82B3-21A21315E3D6}" srcId="{B342475D-08ED-4279-9091-5A721E6EBA36}" destId="{4A200F1E-0629-44BF-9677-35F709E42808}" srcOrd="6" destOrd="0" parTransId="{771E3008-9674-4EE4-8BCE-D740B99CA6D3}" sibTransId="{D7DFF417-7A26-4BA2-AA3C-CB157D82DF9E}"/>
    <dgm:cxn modelId="{19571B86-E4A4-432C-A55B-AC1F396399CB}" type="presOf" srcId="{130015B9-17B3-48A3-931A-B8A34C453A21}" destId="{7C746F88-94AB-45F6-9D9A-66B3B6A23810}" srcOrd="1" destOrd="0" presId="urn:microsoft.com/office/officeart/2005/8/layout/radial1"/>
    <dgm:cxn modelId="{3CF21E00-73DB-49AD-833B-8346327A7613}" type="presOf" srcId="{4A200F1E-0629-44BF-9677-35F709E42808}" destId="{C917B222-C24D-46D5-9792-4B6675BCDC37}" srcOrd="0" destOrd="0" presId="urn:microsoft.com/office/officeart/2005/8/layout/radial1"/>
    <dgm:cxn modelId="{44F6DA20-56E9-41F9-891A-3624DAD5E6AD}" srcId="{B342475D-08ED-4279-9091-5A721E6EBA36}" destId="{95CC6929-6837-488E-803E-94599FAEA523}" srcOrd="1" destOrd="0" parTransId="{0190154D-A69C-4D4B-A7D4-47DDA0762625}" sibTransId="{67156CE5-B8E0-4E9F-AA41-32FB678C4004}"/>
    <dgm:cxn modelId="{331C56FA-1F70-4FAA-A22B-BF0834B42464}" srcId="{B342475D-08ED-4279-9091-5A721E6EBA36}" destId="{9DEFE676-4594-4652-B115-ADC8EAD3BC53}" srcOrd="2" destOrd="0" parTransId="{18EB00B3-0C7B-44DD-BB3B-D1900AF71391}" sibTransId="{DE7B89B2-1FAD-42EF-B8D7-E512FB8AAB5E}"/>
    <dgm:cxn modelId="{62411850-90AD-465A-A502-A0A75E3D06CE}" type="presOf" srcId="{72EC4494-E7E7-498A-BBCB-A59420A93EF2}" destId="{A6899BE2-E644-4F78-B6C6-119464AFE5AE}" srcOrd="0" destOrd="0" presId="urn:microsoft.com/office/officeart/2005/8/layout/radial1"/>
    <dgm:cxn modelId="{BE2EDD22-5F1C-4DB7-AE7B-93024D5D7F37}" type="presOf" srcId="{05C7EC2E-7912-4D9B-883E-AB0EC8A71F0C}" destId="{F8F17222-F47C-40EE-AB5D-C0FA7EBA75B3}" srcOrd="0" destOrd="0" presId="urn:microsoft.com/office/officeart/2005/8/layout/radial1"/>
    <dgm:cxn modelId="{7D375D7B-056C-4914-96E0-D60B06C6D91F}" srcId="{B342475D-08ED-4279-9091-5A721E6EBA36}" destId="{514B01B6-A50D-4FF9-9005-724792149E14}" srcOrd="0" destOrd="0" parTransId="{72EC4494-E7E7-498A-BBCB-A59420A93EF2}" sibTransId="{8BA928FB-A500-4008-A42F-469D526C24AE}"/>
    <dgm:cxn modelId="{271350AB-8ACE-4716-B995-456EF25525DD}" type="presOf" srcId="{95CC6929-6837-488E-803E-94599FAEA523}" destId="{E9DF7CCF-CC62-4524-9731-B3DC5035A6CB}" srcOrd="0" destOrd="0" presId="urn:microsoft.com/office/officeart/2005/8/layout/radial1"/>
    <dgm:cxn modelId="{D43232D3-6870-4884-B3E8-9B3AC0CEF2D7}" srcId="{B342475D-08ED-4279-9091-5A721E6EBA36}" destId="{D8084169-05CC-4C2C-9C25-31A28FEE22FD}" srcOrd="4" destOrd="0" parTransId="{F34EB2BE-2993-4757-8592-FB2BD75D018D}" sibTransId="{CA702BE2-FB4E-4997-8595-EEB706BD600E}"/>
    <dgm:cxn modelId="{33C08C09-CCBC-46D9-9666-4146DBE826FA}" type="presOf" srcId="{771E3008-9674-4EE4-8BCE-D740B99CA6D3}" destId="{6ABEF090-BCA0-4939-B2E8-B46163B0EC18}" srcOrd="1" destOrd="0" presId="urn:microsoft.com/office/officeart/2005/8/layout/radial1"/>
    <dgm:cxn modelId="{50B1F3C0-70A4-458B-9C22-F53F414CA08F}" type="presOf" srcId="{F34EB2BE-2993-4757-8592-FB2BD75D018D}" destId="{F8258083-6707-4415-AE33-F8E59629838F}" srcOrd="1" destOrd="0" presId="urn:microsoft.com/office/officeart/2005/8/layout/radial1"/>
    <dgm:cxn modelId="{C2011ED9-32B4-4483-A98F-DF4EF545A2D6}" type="presOf" srcId="{771E3008-9674-4EE4-8BCE-D740B99CA6D3}" destId="{6B3C9F5F-6A0C-4EB8-9B2B-7855B5C35391}" srcOrd="0" destOrd="0" presId="urn:microsoft.com/office/officeart/2005/8/layout/radial1"/>
    <dgm:cxn modelId="{E9C7365C-B996-4382-8E5D-B56F0F70C870}" type="presOf" srcId="{9DEFE676-4594-4652-B115-ADC8EAD3BC53}" destId="{33921D29-DD77-41CF-AEC8-F507435D72C0}" srcOrd="0" destOrd="0" presId="urn:microsoft.com/office/officeart/2005/8/layout/radial1"/>
    <dgm:cxn modelId="{1280C82A-55D2-43AF-990E-5D37072E0D32}" type="presOf" srcId="{A3F218C9-7CC4-4D22-8B2E-69D9C6A9F359}" destId="{87823788-1F32-4CC7-AE86-70482FF2502D}" srcOrd="0" destOrd="0" presId="urn:microsoft.com/office/officeart/2005/8/layout/radial1"/>
    <dgm:cxn modelId="{083A758D-4EF9-4BA3-8C94-20763AD065BE}" type="presOf" srcId="{F34EB2BE-2993-4757-8592-FB2BD75D018D}" destId="{7048F994-820C-45C6-9967-ACE7ADD21CD4}" srcOrd="0" destOrd="0" presId="urn:microsoft.com/office/officeart/2005/8/layout/radial1"/>
    <dgm:cxn modelId="{3FBA2624-0BA2-4D76-9CF9-CFF32F233E76}" type="presOf" srcId="{18EB00B3-0C7B-44DD-BB3B-D1900AF71391}" destId="{2ECC116E-0C7E-4160-8B95-DF4E3081B8B8}" srcOrd="0" destOrd="0" presId="urn:microsoft.com/office/officeart/2005/8/layout/radial1"/>
    <dgm:cxn modelId="{35F36744-6BD4-4A23-A21C-453050667EBA}" type="presOf" srcId="{514B01B6-A50D-4FF9-9005-724792149E14}" destId="{5902D0B9-A104-41D8-B387-12DC9358660C}" srcOrd="0" destOrd="0" presId="urn:microsoft.com/office/officeart/2005/8/layout/radial1"/>
    <dgm:cxn modelId="{4984130F-2947-4180-A83F-A9861BBFAAB9}" type="presOf" srcId="{0190154D-A69C-4D4B-A7D4-47DDA0762625}" destId="{AC95FFCE-C066-4CC5-B608-F63FF2863EBD}" srcOrd="0" destOrd="0" presId="urn:microsoft.com/office/officeart/2005/8/layout/radial1"/>
    <dgm:cxn modelId="{F326A1EC-1A32-4ABD-8FB0-615D70C6FD2B}" type="presOf" srcId="{507B2507-46CE-41A0-8D7D-BD60D1F622F2}" destId="{D84BD9A3-8A48-48FF-A5DD-DF975E7F3796}" srcOrd="0" destOrd="0" presId="urn:microsoft.com/office/officeart/2005/8/layout/radial1"/>
    <dgm:cxn modelId="{DEDBD51A-2574-4390-A402-E39F644AB97A}" type="presOf" srcId="{0190154D-A69C-4D4B-A7D4-47DDA0762625}" destId="{B18431F1-3ADF-4A79-AAD1-4D56C2A105A0}" srcOrd="1" destOrd="0" presId="urn:microsoft.com/office/officeart/2005/8/layout/radial1"/>
    <dgm:cxn modelId="{B1F6DD5C-7CAE-41A1-A663-62C22BB8D159}" type="presParOf" srcId="{46E0F8D1-27B0-4989-A4E3-8489E56A921A}" destId="{75680955-C6D7-47ED-BCDE-F121D5F2F1C5}" srcOrd="0" destOrd="0" presId="urn:microsoft.com/office/officeart/2005/8/layout/radial1"/>
    <dgm:cxn modelId="{72CF7B29-3310-4A34-B0D6-CA47AF1059BE}" type="presParOf" srcId="{46E0F8D1-27B0-4989-A4E3-8489E56A921A}" destId="{A6899BE2-E644-4F78-B6C6-119464AFE5AE}" srcOrd="1" destOrd="0" presId="urn:microsoft.com/office/officeart/2005/8/layout/radial1"/>
    <dgm:cxn modelId="{BD5FD70C-F833-47A9-B3BC-45CB1F836478}" type="presParOf" srcId="{A6899BE2-E644-4F78-B6C6-119464AFE5AE}" destId="{AC488C22-E09D-496A-8B14-7399909FEDBC}" srcOrd="0" destOrd="0" presId="urn:microsoft.com/office/officeart/2005/8/layout/radial1"/>
    <dgm:cxn modelId="{AC8D0544-DC09-4E1F-8CDD-DA93B1B1B8E3}" type="presParOf" srcId="{46E0F8D1-27B0-4989-A4E3-8489E56A921A}" destId="{5902D0B9-A104-41D8-B387-12DC9358660C}" srcOrd="2" destOrd="0" presId="urn:microsoft.com/office/officeart/2005/8/layout/radial1"/>
    <dgm:cxn modelId="{B7ED161D-7991-4DC9-8B52-3A701C7D3013}" type="presParOf" srcId="{46E0F8D1-27B0-4989-A4E3-8489E56A921A}" destId="{AC95FFCE-C066-4CC5-B608-F63FF2863EBD}" srcOrd="3" destOrd="0" presId="urn:microsoft.com/office/officeart/2005/8/layout/radial1"/>
    <dgm:cxn modelId="{321C0D8B-8091-4B16-A95E-C7AAFE3AC7BA}" type="presParOf" srcId="{AC95FFCE-C066-4CC5-B608-F63FF2863EBD}" destId="{B18431F1-3ADF-4A79-AAD1-4D56C2A105A0}" srcOrd="0" destOrd="0" presId="urn:microsoft.com/office/officeart/2005/8/layout/radial1"/>
    <dgm:cxn modelId="{31195760-4959-42CA-9E60-407CD69EC98E}" type="presParOf" srcId="{46E0F8D1-27B0-4989-A4E3-8489E56A921A}" destId="{E9DF7CCF-CC62-4524-9731-B3DC5035A6CB}" srcOrd="4" destOrd="0" presId="urn:microsoft.com/office/officeart/2005/8/layout/radial1"/>
    <dgm:cxn modelId="{137EAC51-F690-4B1A-9E88-F0C5D015F410}" type="presParOf" srcId="{46E0F8D1-27B0-4989-A4E3-8489E56A921A}" destId="{2ECC116E-0C7E-4160-8B95-DF4E3081B8B8}" srcOrd="5" destOrd="0" presId="urn:microsoft.com/office/officeart/2005/8/layout/radial1"/>
    <dgm:cxn modelId="{100E4113-7176-4ABD-BB24-F7D8E8063986}" type="presParOf" srcId="{2ECC116E-0C7E-4160-8B95-DF4E3081B8B8}" destId="{120D879D-449E-4FDF-B85F-4C6D45A0ACE4}" srcOrd="0" destOrd="0" presId="urn:microsoft.com/office/officeart/2005/8/layout/radial1"/>
    <dgm:cxn modelId="{5CC9D033-BC77-4004-B732-C0F256A90BC6}" type="presParOf" srcId="{46E0F8D1-27B0-4989-A4E3-8489E56A921A}" destId="{33921D29-DD77-41CF-AEC8-F507435D72C0}" srcOrd="6" destOrd="0" presId="urn:microsoft.com/office/officeart/2005/8/layout/radial1"/>
    <dgm:cxn modelId="{622DD289-E81B-427F-A910-25FCF7FF04B3}" type="presParOf" srcId="{46E0F8D1-27B0-4989-A4E3-8489E56A921A}" destId="{17DBC5D5-598F-4372-9D4A-774B4F03649D}" srcOrd="7" destOrd="0" presId="urn:microsoft.com/office/officeart/2005/8/layout/radial1"/>
    <dgm:cxn modelId="{D70E4553-4B8E-4129-87CF-E8D0FFBEDBBD}" type="presParOf" srcId="{17DBC5D5-598F-4372-9D4A-774B4F03649D}" destId="{7C746F88-94AB-45F6-9D9A-66B3B6A23810}" srcOrd="0" destOrd="0" presId="urn:microsoft.com/office/officeart/2005/8/layout/radial1"/>
    <dgm:cxn modelId="{73C3B0C4-03A2-4859-9DE7-5B8B364F7072}" type="presParOf" srcId="{46E0F8D1-27B0-4989-A4E3-8489E56A921A}" destId="{87823788-1F32-4CC7-AE86-70482FF2502D}" srcOrd="8" destOrd="0" presId="urn:microsoft.com/office/officeart/2005/8/layout/radial1"/>
    <dgm:cxn modelId="{309EE062-5C92-408D-8E2B-21AC797B8841}" type="presParOf" srcId="{46E0F8D1-27B0-4989-A4E3-8489E56A921A}" destId="{7048F994-820C-45C6-9967-ACE7ADD21CD4}" srcOrd="9" destOrd="0" presId="urn:microsoft.com/office/officeart/2005/8/layout/radial1"/>
    <dgm:cxn modelId="{5F4C2ED1-E368-4399-9C61-C4EAB8989A98}" type="presParOf" srcId="{7048F994-820C-45C6-9967-ACE7ADD21CD4}" destId="{F8258083-6707-4415-AE33-F8E59629838F}" srcOrd="0" destOrd="0" presId="urn:microsoft.com/office/officeart/2005/8/layout/radial1"/>
    <dgm:cxn modelId="{DA325B79-F46B-4FA5-A8B9-819AF81015AB}" type="presParOf" srcId="{46E0F8D1-27B0-4989-A4E3-8489E56A921A}" destId="{6A4EC22E-2397-4C52-A07C-1E009E05F95D}" srcOrd="10" destOrd="0" presId="urn:microsoft.com/office/officeart/2005/8/layout/radial1"/>
    <dgm:cxn modelId="{D5C8AD79-328A-477B-8EDD-54BF18DA28D6}" type="presParOf" srcId="{46E0F8D1-27B0-4989-A4E3-8489E56A921A}" destId="{F8F17222-F47C-40EE-AB5D-C0FA7EBA75B3}" srcOrd="11" destOrd="0" presId="urn:microsoft.com/office/officeart/2005/8/layout/radial1"/>
    <dgm:cxn modelId="{F830058C-DC6A-4553-987F-5BC65DC3C15B}" type="presParOf" srcId="{F8F17222-F47C-40EE-AB5D-C0FA7EBA75B3}" destId="{2CAC0BA2-1A60-4199-813A-9CA3FAD0392D}" srcOrd="0" destOrd="0" presId="urn:microsoft.com/office/officeart/2005/8/layout/radial1"/>
    <dgm:cxn modelId="{1D1A7CD3-B539-49A1-98E2-76366A5E47D1}" type="presParOf" srcId="{46E0F8D1-27B0-4989-A4E3-8489E56A921A}" destId="{D84BD9A3-8A48-48FF-A5DD-DF975E7F3796}" srcOrd="12" destOrd="0" presId="urn:microsoft.com/office/officeart/2005/8/layout/radial1"/>
    <dgm:cxn modelId="{D199935D-92ED-4138-BBEB-0F8E8A1F8BEB}" type="presParOf" srcId="{46E0F8D1-27B0-4989-A4E3-8489E56A921A}" destId="{6B3C9F5F-6A0C-4EB8-9B2B-7855B5C35391}" srcOrd="13" destOrd="0" presId="urn:microsoft.com/office/officeart/2005/8/layout/radial1"/>
    <dgm:cxn modelId="{8D4E8883-DABD-4B22-A1DD-9CCB29FF4789}" type="presParOf" srcId="{6B3C9F5F-6A0C-4EB8-9B2B-7855B5C35391}" destId="{6ABEF090-BCA0-4939-B2E8-B46163B0EC18}" srcOrd="0" destOrd="0" presId="urn:microsoft.com/office/officeart/2005/8/layout/radial1"/>
    <dgm:cxn modelId="{CBDD6677-7BBA-4B44-B7A4-7007E767CEBD}" type="presParOf" srcId="{46E0F8D1-27B0-4989-A4E3-8489E56A921A}" destId="{C917B222-C24D-46D5-9792-4B6675BCDC37}" srcOrd="1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F308072-030A-4FCB-BDE9-C39A312DF918}" type="doc">
      <dgm:prSet loTypeId="urn:microsoft.com/office/officeart/2005/8/layout/venn3" loCatId="relationship" qsTypeId="urn:microsoft.com/office/officeart/2005/8/quickstyle/simple1" qsCatId="simple" csTypeId="urn:microsoft.com/office/officeart/2005/8/colors/accent2_5" csCatId="accent2"/>
      <dgm:spPr/>
    </dgm:pt>
    <dgm:pt modelId="{7B88CF37-2906-4B2F-99F4-6D8E2DAE8D0D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sr-Latn-CS" sz="900" b="1" i="0" u="none" strike="noStrike" cap="none" normalizeH="0" baseline="0" dirty="0" smtClean="0">
            <a:ln/>
            <a:effectLst/>
            <a:latin typeface="Comic Sans MS" pitchFamily="66" charset="0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sr-Latn-CS" sz="900" b="0" i="0" u="none" strike="noStrike" cap="none" normalizeH="0" baseline="0" dirty="0" smtClean="0">
            <a:ln/>
            <a:effectLst/>
            <a:latin typeface="Comic Sans MS" pitchFamily="66" charset="0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sr-Latn-CS" sz="900" b="0" i="0" u="none" strike="noStrike" cap="none" normalizeH="0" baseline="0" dirty="0" smtClean="0">
            <a:ln/>
            <a:effectLst/>
            <a:latin typeface="Comic Sans MS" pitchFamily="66" charset="0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sr-Latn-CS" sz="900" b="0" i="0" u="none" strike="noStrike" cap="none" normalizeH="0" baseline="0" dirty="0" smtClean="0">
            <a:ln/>
            <a:effectLst/>
            <a:latin typeface="Comic Sans MS" pitchFamily="66" charset="0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sr-Latn-CS" sz="900" b="0" i="0" u="none" strike="noStrike" cap="none" normalizeH="0" baseline="0" dirty="0" smtClean="0">
            <a:ln/>
            <a:effectLst/>
            <a:latin typeface="Comic Sans MS" pitchFamily="66" charset="0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600" b="1" i="0" u="none" strike="noStrike" cap="none" normalizeH="0" baseline="0" dirty="0" err="1" smtClean="0">
              <a:ln/>
              <a:effectLst/>
              <a:latin typeface="+mj-lt"/>
              <a:cs typeface="Arial" charset="0"/>
            </a:rPr>
            <a:t>Структурна</a:t>
          </a:r>
          <a:endParaRPr kumimoji="0" lang="sr-Latn-CS" sz="1600" b="1" i="0" u="none" strike="noStrike" cap="none" normalizeH="0" baseline="0" dirty="0" smtClean="0">
            <a:ln/>
            <a:effectLst/>
            <a:latin typeface="+mj-lt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600" b="1" i="0" u="none" strike="noStrike" cap="none" normalizeH="0" baseline="0" dirty="0" err="1" smtClean="0">
              <a:ln/>
              <a:effectLst/>
              <a:latin typeface="+mj-lt"/>
              <a:cs typeface="Arial" charset="0"/>
            </a:rPr>
            <a:t>Ензимска</a:t>
          </a:r>
          <a:endParaRPr kumimoji="0" lang="sr-Latn-CS" sz="1600" b="1" i="0" u="none" strike="noStrike" cap="none" normalizeH="0" baseline="0" dirty="0" smtClean="0">
            <a:ln/>
            <a:effectLst/>
            <a:latin typeface="+mj-lt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600" b="1" i="0" u="none" strike="noStrike" cap="none" normalizeH="0" baseline="0" dirty="0" err="1" smtClean="0">
              <a:ln/>
              <a:effectLst/>
              <a:latin typeface="+mj-lt"/>
              <a:cs typeface="Arial" charset="0"/>
            </a:rPr>
            <a:t>Имунолошка</a:t>
          </a:r>
          <a:endParaRPr kumimoji="0" lang="sr-Latn-CS" sz="1600" b="1" i="0" u="none" strike="noStrike" cap="none" normalizeH="0" baseline="0" dirty="0" smtClean="0">
            <a:ln/>
            <a:effectLst/>
            <a:latin typeface="+mj-lt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sz="900" b="1" i="0" u="none" strike="noStrike" cap="none" normalizeH="0" baseline="0" dirty="0" smtClean="0">
            <a:ln/>
            <a:effectLst/>
            <a:latin typeface="+mj-lt"/>
            <a:cs typeface="Arial" charset="0"/>
          </a:endParaRPr>
        </a:p>
      </dgm:t>
    </dgm:pt>
    <dgm:pt modelId="{E0D00F4E-8858-440D-9208-9F16F382921B}" type="parTrans" cxnId="{3876314C-AB11-4EA8-99B1-0B231024D8A7}">
      <dgm:prSet/>
      <dgm:spPr/>
      <dgm:t>
        <a:bodyPr/>
        <a:lstStyle/>
        <a:p>
          <a:endParaRPr lang="sr-Latn-RS"/>
        </a:p>
      </dgm:t>
    </dgm:pt>
    <dgm:pt modelId="{3F12C34B-604C-493C-B0BA-3EF40FBA64EE}" type="sibTrans" cxnId="{3876314C-AB11-4EA8-99B1-0B231024D8A7}">
      <dgm:prSet/>
      <dgm:spPr/>
      <dgm:t>
        <a:bodyPr/>
        <a:lstStyle/>
        <a:p>
          <a:endParaRPr lang="sr-Latn-RS"/>
        </a:p>
      </dgm:t>
    </dgm:pt>
    <dgm:pt modelId="{04AF34E2-94C9-44ED-B5C6-0DA4CFA1C717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sr-Latn-CS" sz="900" b="1" i="0" u="none" strike="noStrike" cap="none" normalizeH="0" baseline="0" dirty="0" smtClean="0">
            <a:ln/>
            <a:effectLst/>
            <a:latin typeface="+mj-lt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sr-Latn-CS" sz="900" b="1" i="0" u="none" strike="noStrike" cap="none" normalizeH="0" baseline="0" dirty="0" smtClean="0">
            <a:ln/>
            <a:effectLst/>
            <a:latin typeface="+mj-lt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sr-Latn-CS" sz="900" b="1" i="0" u="none" strike="noStrike" cap="none" normalizeH="0" baseline="0" dirty="0" smtClean="0">
            <a:ln/>
            <a:effectLst/>
            <a:latin typeface="+mj-lt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sr-Latn-CS" sz="1600" b="1" i="0" u="none" strike="noStrike" cap="none" normalizeH="0" baseline="0" dirty="0" smtClean="0">
            <a:ln/>
            <a:effectLst/>
            <a:latin typeface="+mj-lt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Latn-CS" sz="1600" b="1" i="0" u="none" strike="noStrike" cap="none" normalizeH="0" baseline="0" dirty="0" smtClean="0">
              <a:ln/>
              <a:effectLst/>
              <a:latin typeface="+mj-lt"/>
              <a:cs typeface="Arial" charset="0"/>
            </a:rPr>
            <a:t>Хормонска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Latn-CS" sz="1600" b="1" i="0" u="none" strike="noStrike" cap="none" normalizeH="0" baseline="0" dirty="0" smtClean="0">
              <a:ln/>
              <a:effectLst/>
              <a:latin typeface="+mj-lt"/>
              <a:cs typeface="Arial" charset="0"/>
            </a:rPr>
            <a:t>Неуротрансмитерска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sz="900" b="1" i="0" u="none" strike="noStrike" cap="none" normalizeH="0" baseline="0" dirty="0" smtClean="0">
            <a:ln/>
            <a:effectLst/>
            <a:latin typeface="+mj-lt"/>
            <a:cs typeface="Arial" charset="0"/>
          </a:endParaRPr>
        </a:p>
      </dgm:t>
    </dgm:pt>
    <dgm:pt modelId="{ADC67612-7B4E-42A7-9D82-80E55EC19CD8}" type="parTrans" cxnId="{31065243-DB80-4D7F-973C-52C4DEAFDB59}">
      <dgm:prSet/>
      <dgm:spPr/>
      <dgm:t>
        <a:bodyPr/>
        <a:lstStyle/>
        <a:p>
          <a:endParaRPr lang="sr-Latn-RS"/>
        </a:p>
      </dgm:t>
    </dgm:pt>
    <dgm:pt modelId="{13CD2C72-13BA-4625-9420-6329F607EE15}" type="sibTrans" cxnId="{31065243-DB80-4D7F-973C-52C4DEAFDB59}">
      <dgm:prSet/>
      <dgm:spPr/>
      <dgm:t>
        <a:bodyPr/>
        <a:lstStyle/>
        <a:p>
          <a:endParaRPr lang="sr-Latn-RS"/>
        </a:p>
      </dgm:t>
    </dgm:pt>
    <dgm:pt modelId="{1D4A0B18-1008-4F22-B5E9-FCDEAB1CEDE6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Latn-CS" sz="1400" b="1" i="0" u="none" strike="noStrike" cap="none" normalizeH="0" baseline="0" dirty="0" smtClean="0">
              <a:ln/>
              <a:effectLst/>
              <a:latin typeface="+mj-lt"/>
              <a:cs typeface="Arial" charset="0"/>
            </a:rPr>
            <a:t>Транспортна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Latn-CS" sz="1400" b="1" i="0" u="none" strike="noStrike" cap="none" normalizeH="0" baseline="0" dirty="0" smtClean="0">
              <a:ln/>
              <a:effectLst/>
              <a:latin typeface="+mj-lt"/>
              <a:cs typeface="Arial" charset="0"/>
            </a:rPr>
            <a:t>Енергетска</a:t>
          </a:r>
          <a:endParaRPr kumimoji="0" lang="en-US" sz="1400" b="1" i="0" u="none" strike="noStrike" cap="none" normalizeH="0" baseline="0" dirty="0" smtClean="0">
            <a:ln/>
            <a:effectLst/>
            <a:latin typeface="+mj-lt"/>
            <a:cs typeface="Arial" charset="0"/>
          </a:endParaRPr>
        </a:p>
      </dgm:t>
    </dgm:pt>
    <dgm:pt modelId="{29F8C1FA-1EDD-4E45-8622-2A4FA1EE821D}" type="parTrans" cxnId="{899E2E61-0111-458B-A245-DC4470928842}">
      <dgm:prSet/>
      <dgm:spPr/>
      <dgm:t>
        <a:bodyPr/>
        <a:lstStyle/>
        <a:p>
          <a:endParaRPr lang="sr-Latn-RS"/>
        </a:p>
      </dgm:t>
    </dgm:pt>
    <dgm:pt modelId="{415BB22A-45C7-4309-A146-8593EDEA7208}" type="sibTrans" cxnId="{899E2E61-0111-458B-A245-DC4470928842}">
      <dgm:prSet/>
      <dgm:spPr/>
      <dgm:t>
        <a:bodyPr/>
        <a:lstStyle/>
        <a:p>
          <a:endParaRPr lang="sr-Latn-RS"/>
        </a:p>
      </dgm:t>
    </dgm:pt>
    <dgm:pt modelId="{9F313220-B770-46B5-91B0-7408DAFB3DCB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Latn-CS" sz="1600" b="1" i="0" u="none" strike="noStrike" cap="none" normalizeH="0" baseline="0" dirty="0" smtClean="0">
              <a:ln/>
              <a:effectLst/>
              <a:latin typeface="+mj-lt"/>
              <a:cs typeface="Arial" charset="0"/>
            </a:rPr>
            <a:t>Механичка</a:t>
          </a:r>
          <a:endParaRPr kumimoji="0" lang="en-US" sz="1600" b="1" i="0" u="none" strike="noStrike" cap="none" normalizeH="0" baseline="0" dirty="0" smtClean="0">
            <a:ln/>
            <a:effectLst/>
            <a:latin typeface="+mj-lt"/>
            <a:cs typeface="Arial" charset="0"/>
          </a:endParaRPr>
        </a:p>
      </dgm:t>
    </dgm:pt>
    <dgm:pt modelId="{8FCDBC9E-AC15-4F0F-92D0-CE7C6FCC617D}" type="parTrans" cxnId="{1126FA29-9F02-422A-AFC5-8A8A6848FE91}">
      <dgm:prSet/>
      <dgm:spPr/>
      <dgm:t>
        <a:bodyPr/>
        <a:lstStyle/>
        <a:p>
          <a:endParaRPr lang="sr-Latn-RS"/>
        </a:p>
      </dgm:t>
    </dgm:pt>
    <dgm:pt modelId="{C0665543-F527-485C-9D7A-099B55E7A28C}" type="sibTrans" cxnId="{1126FA29-9F02-422A-AFC5-8A8A6848FE91}">
      <dgm:prSet/>
      <dgm:spPr/>
      <dgm:t>
        <a:bodyPr/>
        <a:lstStyle/>
        <a:p>
          <a:endParaRPr lang="sr-Latn-RS"/>
        </a:p>
      </dgm:t>
    </dgm:pt>
    <dgm:pt modelId="{39A71A90-915D-42EB-BA1B-D42FAFE482EC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Latn-CS" sz="1600" b="1" i="0" u="none" strike="noStrike" cap="none" normalizeH="0" baseline="0" dirty="0" smtClean="0">
              <a:ln/>
              <a:effectLst/>
              <a:latin typeface="+mj-lt"/>
              <a:cs typeface="Arial" charset="0"/>
            </a:rPr>
            <a:t>Осмотска</a:t>
          </a:r>
          <a:endParaRPr kumimoji="0" lang="en-US" sz="1600" b="1" i="0" u="none" strike="noStrike" cap="none" normalizeH="0" baseline="0" dirty="0" smtClean="0">
            <a:ln/>
            <a:effectLst/>
            <a:latin typeface="+mj-lt"/>
            <a:cs typeface="Arial" charset="0"/>
          </a:endParaRPr>
        </a:p>
      </dgm:t>
    </dgm:pt>
    <dgm:pt modelId="{B11EECD6-0569-4ACC-9427-FF707449C7AE}" type="parTrans" cxnId="{FB0E66DC-ED10-42A0-935E-59C7F9749406}">
      <dgm:prSet/>
      <dgm:spPr/>
      <dgm:t>
        <a:bodyPr/>
        <a:lstStyle/>
        <a:p>
          <a:endParaRPr lang="sr-Latn-RS"/>
        </a:p>
      </dgm:t>
    </dgm:pt>
    <dgm:pt modelId="{503A28BD-A459-495D-B692-FEC190E10D2A}" type="sibTrans" cxnId="{FB0E66DC-ED10-42A0-935E-59C7F9749406}">
      <dgm:prSet/>
      <dgm:spPr/>
      <dgm:t>
        <a:bodyPr/>
        <a:lstStyle/>
        <a:p>
          <a:endParaRPr lang="sr-Latn-RS"/>
        </a:p>
      </dgm:t>
    </dgm:pt>
    <dgm:pt modelId="{3B244440-83F9-43EE-996A-426D860D042E}" type="pres">
      <dgm:prSet presAssocID="{0F308072-030A-4FCB-BDE9-C39A312DF918}" presName="Name0" presStyleCnt="0">
        <dgm:presLayoutVars>
          <dgm:dir/>
          <dgm:resizeHandles val="exact"/>
        </dgm:presLayoutVars>
      </dgm:prSet>
      <dgm:spPr/>
    </dgm:pt>
    <dgm:pt modelId="{A57B6B5C-0BF0-4B72-9678-6B993CF28AA9}" type="pres">
      <dgm:prSet presAssocID="{7B88CF37-2906-4B2F-99F4-6D8E2DAE8D0D}" presName="Name5" presStyleLbl="vennNode1" presStyleIdx="0" presStyleCnt="5">
        <dgm:presLayoutVars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7773361D-A1FA-47A9-BB5F-14AAD2261F74}" type="pres">
      <dgm:prSet presAssocID="{3F12C34B-604C-493C-B0BA-3EF40FBA64EE}" presName="space" presStyleCnt="0"/>
      <dgm:spPr/>
    </dgm:pt>
    <dgm:pt modelId="{E7A626C5-1DA6-4A08-B6D9-C28A1706B2B0}" type="pres">
      <dgm:prSet presAssocID="{04AF34E2-94C9-44ED-B5C6-0DA4CFA1C717}" presName="Name5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2FFCDBBE-79C2-4970-A1AD-83B197CB08CA}" type="pres">
      <dgm:prSet presAssocID="{13CD2C72-13BA-4625-9420-6329F607EE15}" presName="space" presStyleCnt="0"/>
      <dgm:spPr/>
    </dgm:pt>
    <dgm:pt modelId="{DB7E74F4-3C1E-4A8A-82F3-E13C85E0D096}" type="pres">
      <dgm:prSet presAssocID="{1D4A0B18-1008-4F22-B5E9-FCDEAB1CEDE6}" presName="Name5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6F9C6079-25DA-4581-9DBC-3FB2CE788E62}" type="pres">
      <dgm:prSet presAssocID="{415BB22A-45C7-4309-A146-8593EDEA7208}" presName="space" presStyleCnt="0"/>
      <dgm:spPr/>
    </dgm:pt>
    <dgm:pt modelId="{F0E2EDA0-6BE8-4DD2-A45C-E5E11E4C9353}" type="pres">
      <dgm:prSet presAssocID="{9F313220-B770-46B5-91B0-7408DAFB3DCB}" presName="Name5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A99DD4CA-2E4E-4943-96DE-9F56AF40A7B9}" type="pres">
      <dgm:prSet presAssocID="{C0665543-F527-485C-9D7A-099B55E7A28C}" presName="space" presStyleCnt="0"/>
      <dgm:spPr/>
    </dgm:pt>
    <dgm:pt modelId="{7999B65D-BA60-4043-8C7F-10BBEF3DF813}" type="pres">
      <dgm:prSet presAssocID="{39A71A90-915D-42EB-BA1B-D42FAFE482EC}" presName="Name5" presStyleLbl="vennNode1" presStyleIdx="4" presStyleCnt="5" custLinFactNeighborX="257" custLinFactNeighborY="-2513">
        <dgm:presLayoutVars>
          <dgm:bulletEnabled val="1"/>
        </dgm:presLayoutVars>
      </dgm:prSet>
      <dgm:spPr/>
      <dgm:t>
        <a:bodyPr/>
        <a:lstStyle/>
        <a:p>
          <a:endParaRPr lang="sr-Latn-RS"/>
        </a:p>
      </dgm:t>
    </dgm:pt>
  </dgm:ptLst>
  <dgm:cxnLst>
    <dgm:cxn modelId="{899E2E61-0111-458B-A245-DC4470928842}" srcId="{0F308072-030A-4FCB-BDE9-C39A312DF918}" destId="{1D4A0B18-1008-4F22-B5E9-FCDEAB1CEDE6}" srcOrd="2" destOrd="0" parTransId="{29F8C1FA-1EDD-4E45-8622-2A4FA1EE821D}" sibTransId="{415BB22A-45C7-4309-A146-8593EDEA7208}"/>
    <dgm:cxn modelId="{31065243-DB80-4D7F-973C-52C4DEAFDB59}" srcId="{0F308072-030A-4FCB-BDE9-C39A312DF918}" destId="{04AF34E2-94C9-44ED-B5C6-0DA4CFA1C717}" srcOrd="1" destOrd="0" parTransId="{ADC67612-7B4E-42A7-9D82-80E55EC19CD8}" sibTransId="{13CD2C72-13BA-4625-9420-6329F607EE15}"/>
    <dgm:cxn modelId="{04911D0C-4EFE-4871-8683-93942F0A01CF}" type="presOf" srcId="{04AF34E2-94C9-44ED-B5C6-0DA4CFA1C717}" destId="{E7A626C5-1DA6-4A08-B6D9-C28A1706B2B0}" srcOrd="0" destOrd="0" presId="urn:microsoft.com/office/officeart/2005/8/layout/venn3"/>
    <dgm:cxn modelId="{FB0E66DC-ED10-42A0-935E-59C7F9749406}" srcId="{0F308072-030A-4FCB-BDE9-C39A312DF918}" destId="{39A71A90-915D-42EB-BA1B-D42FAFE482EC}" srcOrd="4" destOrd="0" parTransId="{B11EECD6-0569-4ACC-9427-FF707449C7AE}" sibTransId="{503A28BD-A459-495D-B692-FEC190E10D2A}"/>
    <dgm:cxn modelId="{0113ED3C-AF82-4211-97C0-04B021ECD111}" type="presOf" srcId="{39A71A90-915D-42EB-BA1B-D42FAFE482EC}" destId="{7999B65D-BA60-4043-8C7F-10BBEF3DF813}" srcOrd="0" destOrd="0" presId="urn:microsoft.com/office/officeart/2005/8/layout/venn3"/>
    <dgm:cxn modelId="{BFDE9882-2AE5-46FA-A9A0-BF5C80387ECC}" type="presOf" srcId="{1D4A0B18-1008-4F22-B5E9-FCDEAB1CEDE6}" destId="{DB7E74F4-3C1E-4A8A-82F3-E13C85E0D096}" srcOrd="0" destOrd="0" presId="urn:microsoft.com/office/officeart/2005/8/layout/venn3"/>
    <dgm:cxn modelId="{3876314C-AB11-4EA8-99B1-0B231024D8A7}" srcId="{0F308072-030A-4FCB-BDE9-C39A312DF918}" destId="{7B88CF37-2906-4B2F-99F4-6D8E2DAE8D0D}" srcOrd="0" destOrd="0" parTransId="{E0D00F4E-8858-440D-9208-9F16F382921B}" sibTransId="{3F12C34B-604C-493C-B0BA-3EF40FBA64EE}"/>
    <dgm:cxn modelId="{9D1A7CF1-97ED-4034-8F26-C0929D5A3E31}" type="presOf" srcId="{0F308072-030A-4FCB-BDE9-C39A312DF918}" destId="{3B244440-83F9-43EE-996A-426D860D042E}" srcOrd="0" destOrd="0" presId="urn:microsoft.com/office/officeart/2005/8/layout/venn3"/>
    <dgm:cxn modelId="{6BF4A2BE-49E1-46A3-AF43-49BAF08E969E}" type="presOf" srcId="{9F313220-B770-46B5-91B0-7408DAFB3DCB}" destId="{F0E2EDA0-6BE8-4DD2-A45C-E5E11E4C9353}" srcOrd="0" destOrd="0" presId="urn:microsoft.com/office/officeart/2005/8/layout/venn3"/>
    <dgm:cxn modelId="{1126FA29-9F02-422A-AFC5-8A8A6848FE91}" srcId="{0F308072-030A-4FCB-BDE9-C39A312DF918}" destId="{9F313220-B770-46B5-91B0-7408DAFB3DCB}" srcOrd="3" destOrd="0" parTransId="{8FCDBC9E-AC15-4F0F-92D0-CE7C6FCC617D}" sibTransId="{C0665543-F527-485C-9D7A-099B55E7A28C}"/>
    <dgm:cxn modelId="{0AF06C14-01BD-4CDC-BEAD-C3A5B97F5BF8}" type="presOf" srcId="{7B88CF37-2906-4B2F-99F4-6D8E2DAE8D0D}" destId="{A57B6B5C-0BF0-4B72-9678-6B993CF28AA9}" srcOrd="0" destOrd="0" presId="urn:microsoft.com/office/officeart/2005/8/layout/venn3"/>
    <dgm:cxn modelId="{AEC612E8-ABA4-4D07-A653-003C3ED1257F}" type="presParOf" srcId="{3B244440-83F9-43EE-996A-426D860D042E}" destId="{A57B6B5C-0BF0-4B72-9678-6B993CF28AA9}" srcOrd="0" destOrd="0" presId="urn:microsoft.com/office/officeart/2005/8/layout/venn3"/>
    <dgm:cxn modelId="{D5FC63D5-E195-4CD3-92B4-03FAB52AB409}" type="presParOf" srcId="{3B244440-83F9-43EE-996A-426D860D042E}" destId="{7773361D-A1FA-47A9-BB5F-14AAD2261F74}" srcOrd="1" destOrd="0" presId="urn:microsoft.com/office/officeart/2005/8/layout/venn3"/>
    <dgm:cxn modelId="{004C1D75-957E-4787-80B0-4F3C91ADF043}" type="presParOf" srcId="{3B244440-83F9-43EE-996A-426D860D042E}" destId="{E7A626C5-1DA6-4A08-B6D9-C28A1706B2B0}" srcOrd="2" destOrd="0" presId="urn:microsoft.com/office/officeart/2005/8/layout/venn3"/>
    <dgm:cxn modelId="{64AF3D7E-574C-4361-9C88-185F760E8DD9}" type="presParOf" srcId="{3B244440-83F9-43EE-996A-426D860D042E}" destId="{2FFCDBBE-79C2-4970-A1AD-83B197CB08CA}" srcOrd="3" destOrd="0" presId="urn:microsoft.com/office/officeart/2005/8/layout/venn3"/>
    <dgm:cxn modelId="{5416C8C1-C623-4DA0-BFB5-8B678D1786DE}" type="presParOf" srcId="{3B244440-83F9-43EE-996A-426D860D042E}" destId="{DB7E74F4-3C1E-4A8A-82F3-E13C85E0D096}" srcOrd="4" destOrd="0" presId="urn:microsoft.com/office/officeart/2005/8/layout/venn3"/>
    <dgm:cxn modelId="{6D81134F-81FB-4506-AC10-3D9387219595}" type="presParOf" srcId="{3B244440-83F9-43EE-996A-426D860D042E}" destId="{6F9C6079-25DA-4581-9DBC-3FB2CE788E62}" srcOrd="5" destOrd="0" presId="urn:microsoft.com/office/officeart/2005/8/layout/venn3"/>
    <dgm:cxn modelId="{0BF92A37-9171-4BED-96A2-4510DF1F7F37}" type="presParOf" srcId="{3B244440-83F9-43EE-996A-426D860D042E}" destId="{F0E2EDA0-6BE8-4DD2-A45C-E5E11E4C9353}" srcOrd="6" destOrd="0" presId="urn:microsoft.com/office/officeart/2005/8/layout/venn3"/>
    <dgm:cxn modelId="{92FBF6D7-66BE-4C96-92C5-5E07F1D561B8}" type="presParOf" srcId="{3B244440-83F9-43EE-996A-426D860D042E}" destId="{A99DD4CA-2E4E-4943-96DE-9F56AF40A7B9}" srcOrd="7" destOrd="0" presId="urn:microsoft.com/office/officeart/2005/8/layout/venn3"/>
    <dgm:cxn modelId="{68C677E9-D228-46C1-9556-0CFDA0549FA1}" type="presParOf" srcId="{3B244440-83F9-43EE-996A-426D860D042E}" destId="{7999B65D-BA60-4043-8C7F-10BBEF3DF813}" srcOrd="8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680955-C6D7-47ED-BCDE-F121D5F2F1C5}">
      <dsp:nvSpPr>
        <dsp:cNvPr id="0" name=""/>
        <dsp:cNvSpPr/>
      </dsp:nvSpPr>
      <dsp:spPr>
        <a:xfrm>
          <a:off x="3203847" y="2290312"/>
          <a:ext cx="2736305" cy="153055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sz="1800" b="1" i="0" u="none" strike="noStrike" kern="1200" cap="none" normalizeH="0" baseline="0" dirty="0" smtClean="0">
              <a:ln/>
              <a:effectLst/>
              <a:latin typeface="+mj-lt"/>
              <a:cs typeface="Arial" charset="0"/>
            </a:rPr>
            <a:t>Ц И Љ Е В И</a:t>
          </a:r>
        </a:p>
      </dsp:txBody>
      <dsp:txXfrm>
        <a:off x="3604570" y="2514456"/>
        <a:ext cx="1934859" cy="1082263"/>
      </dsp:txXfrm>
    </dsp:sp>
    <dsp:sp modelId="{A6899BE2-E644-4F78-B6C6-119464AFE5AE}">
      <dsp:nvSpPr>
        <dsp:cNvPr id="0" name=""/>
        <dsp:cNvSpPr/>
      </dsp:nvSpPr>
      <dsp:spPr>
        <a:xfrm rot="16200000">
          <a:off x="3987676" y="1690923"/>
          <a:ext cx="1168647" cy="30128"/>
        </a:xfrm>
        <a:custGeom>
          <a:avLst/>
          <a:gdLst/>
          <a:ahLst/>
          <a:cxnLst/>
          <a:rect l="0" t="0" r="0" b="0"/>
          <a:pathLst>
            <a:path>
              <a:moveTo>
                <a:pt x="0" y="15064"/>
              </a:moveTo>
              <a:lnTo>
                <a:pt x="1168647" y="15064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r-Latn-RS" sz="500" kern="1200"/>
        </a:p>
      </dsp:txBody>
      <dsp:txXfrm>
        <a:off x="4542783" y="1676772"/>
        <a:ext cx="58432" cy="58432"/>
      </dsp:txXfrm>
    </dsp:sp>
    <dsp:sp modelId="{5902D0B9-A104-41D8-B387-12DC9358660C}">
      <dsp:nvSpPr>
        <dsp:cNvPr id="0" name=""/>
        <dsp:cNvSpPr/>
      </dsp:nvSpPr>
      <dsp:spPr>
        <a:xfrm>
          <a:off x="3491881" y="396442"/>
          <a:ext cx="2160236" cy="7252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0" i="0" u="none" strike="noStrike" kern="1200" cap="none" normalizeH="0" baseline="0" smtClean="0">
              <a:ln/>
              <a:effectLst/>
              <a:latin typeface="+mj-lt"/>
              <a:cs typeface="Arial" charset="0"/>
            </a:rPr>
            <a:t>ЕНЕРГЕТСКЕ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0" i="0" u="none" strike="noStrike" kern="1200" cap="none" normalizeH="0" baseline="0" smtClean="0">
              <a:ln/>
              <a:effectLst/>
              <a:latin typeface="+mj-lt"/>
              <a:cs typeface="Arial" charset="0"/>
            </a:rPr>
            <a:t>ПОТРЕБЕ</a:t>
          </a:r>
          <a:endParaRPr kumimoji="0" lang="en-US" sz="1000" b="0" i="0" u="none" strike="noStrike" kern="1200" cap="none" normalizeH="0" baseline="0" dirty="0" smtClean="0">
            <a:ln/>
            <a:effectLst/>
            <a:latin typeface="+mj-lt"/>
            <a:cs typeface="Arial" charset="0"/>
          </a:endParaRPr>
        </a:p>
      </dsp:txBody>
      <dsp:txXfrm>
        <a:off x="3808240" y="502648"/>
        <a:ext cx="1527518" cy="512809"/>
      </dsp:txXfrm>
    </dsp:sp>
    <dsp:sp modelId="{AC95FFCE-C066-4CC5-B608-F63FF2863EBD}">
      <dsp:nvSpPr>
        <dsp:cNvPr id="0" name=""/>
        <dsp:cNvSpPr/>
      </dsp:nvSpPr>
      <dsp:spPr>
        <a:xfrm rot="19285714">
          <a:off x="5282514" y="2199306"/>
          <a:ext cx="688677" cy="30128"/>
        </a:xfrm>
        <a:custGeom>
          <a:avLst/>
          <a:gdLst/>
          <a:ahLst/>
          <a:cxnLst/>
          <a:rect l="0" t="0" r="0" b="0"/>
          <a:pathLst>
            <a:path>
              <a:moveTo>
                <a:pt x="0" y="15064"/>
              </a:moveTo>
              <a:lnTo>
                <a:pt x="688677" y="15064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r-Latn-RS" sz="500" kern="1200"/>
        </a:p>
      </dsp:txBody>
      <dsp:txXfrm>
        <a:off x="5609635" y="2197154"/>
        <a:ext cx="34433" cy="34433"/>
      </dsp:txXfrm>
    </dsp:sp>
    <dsp:sp modelId="{E9DF7CCF-CC62-4524-9731-B3DC5035A6CB}">
      <dsp:nvSpPr>
        <dsp:cNvPr id="0" name=""/>
        <dsp:cNvSpPr/>
      </dsp:nvSpPr>
      <dsp:spPr>
        <a:xfrm>
          <a:off x="5602226" y="1146450"/>
          <a:ext cx="1530551" cy="95454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0" i="0" u="none" strike="noStrike" kern="1200" cap="none" normalizeH="0" baseline="0" smtClean="0">
              <a:ln/>
              <a:effectLst/>
              <a:latin typeface="+mj-lt"/>
              <a:cs typeface="Arial" charset="0"/>
            </a:rPr>
            <a:t>ОПТИМАЛАН </a:t>
          </a:r>
          <a:endParaRPr kumimoji="0" lang="sr-Latn-CS" sz="1000" b="0" i="0" u="none" strike="noStrike" kern="1200" cap="none" normalizeH="0" baseline="0" smtClean="0">
            <a:ln/>
            <a:effectLst/>
            <a:latin typeface="+mj-lt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0" i="0" u="none" strike="noStrike" kern="1200" cap="none" normalizeH="0" baseline="0" smtClean="0">
              <a:ln/>
              <a:effectLst/>
              <a:latin typeface="+mj-lt"/>
              <a:cs typeface="Arial" charset="0"/>
            </a:rPr>
            <a:t>УНОС </a:t>
          </a:r>
          <a:endParaRPr kumimoji="0" lang="sr-Latn-CS" sz="1000" b="0" i="0" u="none" strike="noStrike" kern="1200" cap="none" normalizeH="0" baseline="0" smtClean="0">
            <a:ln/>
            <a:effectLst/>
            <a:latin typeface="+mj-lt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0" i="0" u="none" strike="noStrike" kern="1200" cap="none" normalizeH="0" baseline="0" smtClean="0">
              <a:ln/>
              <a:effectLst/>
              <a:latin typeface="+mj-lt"/>
              <a:cs typeface="Arial" charset="0"/>
            </a:rPr>
            <a:t>ТЕ</a:t>
          </a:r>
          <a:r>
            <a:rPr kumimoji="0" lang="sr-Latn-CS" sz="1000" b="0" i="0" u="none" strike="noStrike" kern="1200" cap="none" normalizeH="0" baseline="0" smtClean="0">
              <a:ln/>
              <a:effectLst/>
              <a:latin typeface="+mj-lt"/>
              <a:cs typeface="Arial" charset="0"/>
            </a:rPr>
            <a:t>ЧНОСТИ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sz="1000" b="0" i="0" u="none" strike="noStrike" kern="1200" cap="none" normalizeH="0" baseline="0" dirty="0" smtClean="0">
            <a:ln/>
            <a:effectLst/>
            <a:latin typeface="+mj-lt"/>
            <a:cs typeface="Arial" charset="0"/>
          </a:endParaRPr>
        </a:p>
      </dsp:txBody>
      <dsp:txXfrm>
        <a:off x="5826370" y="1286240"/>
        <a:ext cx="1082263" cy="674964"/>
      </dsp:txXfrm>
    </dsp:sp>
    <dsp:sp modelId="{2ECC116E-0C7E-4160-8B95-DF4E3081B8B8}">
      <dsp:nvSpPr>
        <dsp:cNvPr id="0" name=""/>
        <dsp:cNvSpPr/>
      </dsp:nvSpPr>
      <dsp:spPr>
        <a:xfrm rot="771429">
          <a:off x="5835281" y="3360439"/>
          <a:ext cx="276723" cy="30128"/>
        </a:xfrm>
        <a:custGeom>
          <a:avLst/>
          <a:gdLst/>
          <a:ahLst/>
          <a:cxnLst/>
          <a:rect l="0" t="0" r="0" b="0"/>
          <a:pathLst>
            <a:path>
              <a:moveTo>
                <a:pt x="0" y="15064"/>
              </a:moveTo>
              <a:lnTo>
                <a:pt x="276723" y="15064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r-Latn-RS" sz="500" kern="1200"/>
        </a:p>
      </dsp:txBody>
      <dsp:txXfrm>
        <a:off x="5966725" y="3368585"/>
        <a:ext cx="13836" cy="13836"/>
      </dsp:txXfrm>
    </dsp:sp>
    <dsp:sp modelId="{33921D29-DD77-41CF-AEC8-F507435D72C0}">
      <dsp:nvSpPr>
        <dsp:cNvPr id="0" name=""/>
        <dsp:cNvSpPr/>
      </dsp:nvSpPr>
      <dsp:spPr>
        <a:xfrm>
          <a:off x="6045679" y="3162671"/>
          <a:ext cx="1530551" cy="80788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sz="1000" b="0" i="0" u="none" strike="noStrike" kern="1200" cap="none" normalizeH="0" baseline="0" smtClean="0">
              <a:ln/>
              <a:effectLst/>
              <a:latin typeface="+mj-lt"/>
              <a:cs typeface="Arial" charset="0"/>
            </a:rPr>
            <a:t>ПЕРИОД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sz="1000" b="0" i="0" u="none" strike="noStrike" kern="1200" cap="none" normalizeH="0" baseline="0" smtClean="0">
              <a:ln/>
              <a:effectLst/>
              <a:latin typeface="+mj-lt"/>
              <a:cs typeface="Arial" charset="0"/>
            </a:rPr>
            <a:t>ОПОРАВКА</a:t>
          </a:r>
          <a:endParaRPr kumimoji="0" lang="sr-Cyrl-CS" sz="1000" b="0" i="0" u="none" strike="noStrike" kern="1200" cap="none" normalizeH="0" baseline="0" dirty="0" smtClean="0">
            <a:ln/>
            <a:effectLst/>
            <a:latin typeface="+mj-lt"/>
            <a:cs typeface="Arial" charset="0"/>
          </a:endParaRPr>
        </a:p>
      </dsp:txBody>
      <dsp:txXfrm>
        <a:off x="6269823" y="3280983"/>
        <a:ext cx="1082263" cy="571262"/>
      </dsp:txXfrm>
    </dsp:sp>
    <dsp:sp modelId="{17DBC5D5-598F-4372-9D4A-774B4F03649D}">
      <dsp:nvSpPr>
        <dsp:cNvPr id="0" name=""/>
        <dsp:cNvSpPr/>
      </dsp:nvSpPr>
      <dsp:spPr>
        <a:xfrm rot="3857143">
          <a:off x="4638223" y="4240404"/>
          <a:ext cx="1023218" cy="30128"/>
        </a:xfrm>
        <a:custGeom>
          <a:avLst/>
          <a:gdLst/>
          <a:ahLst/>
          <a:cxnLst/>
          <a:rect l="0" t="0" r="0" b="0"/>
          <a:pathLst>
            <a:path>
              <a:moveTo>
                <a:pt x="0" y="15064"/>
              </a:moveTo>
              <a:lnTo>
                <a:pt x="1023218" y="15064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r-Latn-RS" sz="500" kern="1200"/>
        </a:p>
      </dsp:txBody>
      <dsp:txXfrm>
        <a:off x="5124251" y="4229888"/>
        <a:ext cx="51160" cy="51160"/>
      </dsp:txXfrm>
    </dsp:sp>
    <dsp:sp modelId="{87823788-1F32-4CC7-AE86-70482FF2502D}">
      <dsp:nvSpPr>
        <dsp:cNvPr id="0" name=""/>
        <dsp:cNvSpPr/>
      </dsp:nvSpPr>
      <dsp:spPr>
        <a:xfrm>
          <a:off x="4803152" y="4702231"/>
          <a:ext cx="1530551" cy="84492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sz="1000" b="0" i="0" u="none" strike="noStrike" kern="1200" cap="none" normalizeH="0" baseline="0" smtClean="0">
              <a:ln/>
              <a:effectLst/>
              <a:latin typeface="+mj-lt"/>
              <a:cs typeface="Arial" charset="0"/>
            </a:rPr>
            <a:t>ДОБРО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sz="1000" b="0" i="0" u="none" strike="noStrike" kern="1200" cap="none" normalizeH="0" baseline="0" smtClean="0">
              <a:ln/>
              <a:effectLst/>
              <a:latin typeface="+mj-lt"/>
              <a:cs typeface="Arial" charset="0"/>
            </a:rPr>
            <a:t>ЗДРАВЉЕ</a:t>
          </a:r>
          <a:endParaRPr kumimoji="0" lang="sr-Cyrl-CS" sz="1000" b="0" i="0" u="none" strike="noStrike" kern="1200" cap="none" normalizeH="0" baseline="0" dirty="0" smtClean="0">
            <a:ln/>
            <a:effectLst/>
            <a:latin typeface="+mj-lt"/>
            <a:cs typeface="Arial" charset="0"/>
          </a:endParaRPr>
        </a:p>
      </dsp:txBody>
      <dsp:txXfrm>
        <a:off x="5027296" y="4825967"/>
        <a:ext cx="1082263" cy="597453"/>
      </dsp:txXfrm>
    </dsp:sp>
    <dsp:sp modelId="{7048F994-820C-45C6-9967-ACE7ADD21CD4}">
      <dsp:nvSpPr>
        <dsp:cNvPr id="0" name=""/>
        <dsp:cNvSpPr/>
      </dsp:nvSpPr>
      <dsp:spPr>
        <a:xfrm rot="6942857">
          <a:off x="3429996" y="4273431"/>
          <a:ext cx="1096532" cy="30128"/>
        </a:xfrm>
        <a:custGeom>
          <a:avLst/>
          <a:gdLst/>
          <a:ahLst/>
          <a:cxnLst/>
          <a:rect l="0" t="0" r="0" b="0"/>
          <a:pathLst>
            <a:path>
              <a:moveTo>
                <a:pt x="0" y="15064"/>
              </a:moveTo>
              <a:lnTo>
                <a:pt x="1096532" y="15064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r-Latn-RS" sz="500" kern="1200"/>
        </a:p>
      </dsp:txBody>
      <dsp:txXfrm rot="10800000">
        <a:off x="3950849" y="4261082"/>
        <a:ext cx="54826" cy="54826"/>
      </dsp:txXfrm>
    </dsp:sp>
    <dsp:sp modelId="{6A4EC22E-2397-4C52-A07C-1E009E05F95D}">
      <dsp:nvSpPr>
        <dsp:cNvPr id="0" name=""/>
        <dsp:cNvSpPr/>
      </dsp:nvSpPr>
      <dsp:spPr>
        <a:xfrm>
          <a:off x="2810295" y="4774243"/>
          <a:ext cx="1530551" cy="7009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sz="1000" b="0" i="0" u="none" strike="noStrike" kern="1200" cap="none" normalizeH="0" baseline="0" smtClean="0">
              <a:ln/>
              <a:effectLst/>
              <a:latin typeface="+mj-lt"/>
              <a:cs typeface="Arial" charset="0"/>
            </a:rPr>
            <a:t>СУПЛЕМЕНТАЦИЈА</a:t>
          </a:r>
          <a:endParaRPr kumimoji="0" lang="sr-Cyrl-CS" sz="1000" b="0" i="0" u="none" strike="noStrike" kern="1200" cap="none" normalizeH="0" baseline="0" dirty="0" smtClean="0">
            <a:ln/>
            <a:effectLst/>
            <a:latin typeface="+mj-lt"/>
            <a:cs typeface="Arial" charset="0"/>
          </a:endParaRPr>
        </a:p>
      </dsp:txBody>
      <dsp:txXfrm>
        <a:off x="3034439" y="4876887"/>
        <a:ext cx="1082263" cy="495612"/>
      </dsp:txXfrm>
    </dsp:sp>
    <dsp:sp modelId="{F8F17222-F47C-40EE-AB5D-C0FA7EBA75B3}">
      <dsp:nvSpPr>
        <dsp:cNvPr id="0" name=""/>
        <dsp:cNvSpPr/>
      </dsp:nvSpPr>
      <dsp:spPr>
        <a:xfrm rot="10028571">
          <a:off x="3055395" y="3357802"/>
          <a:ext cx="253025" cy="30128"/>
        </a:xfrm>
        <a:custGeom>
          <a:avLst/>
          <a:gdLst/>
          <a:ahLst/>
          <a:cxnLst/>
          <a:rect l="0" t="0" r="0" b="0"/>
          <a:pathLst>
            <a:path>
              <a:moveTo>
                <a:pt x="0" y="15064"/>
              </a:moveTo>
              <a:lnTo>
                <a:pt x="253025" y="15064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r-Latn-RS" sz="500" kern="1200"/>
        </a:p>
      </dsp:txBody>
      <dsp:txXfrm rot="10800000">
        <a:off x="3175582" y="3366541"/>
        <a:ext cx="12651" cy="12651"/>
      </dsp:txXfrm>
    </dsp:sp>
    <dsp:sp modelId="{D84BD9A3-8A48-48FF-A5DD-DF975E7F3796}">
      <dsp:nvSpPr>
        <dsp:cNvPr id="0" name=""/>
        <dsp:cNvSpPr/>
      </dsp:nvSpPr>
      <dsp:spPr>
        <a:xfrm>
          <a:off x="1567768" y="3046051"/>
          <a:ext cx="1530551" cy="104112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sz="1000" b="0" i="0" u="none" strike="noStrike" kern="1200" cap="none" normalizeH="0" baseline="0" smtClean="0">
              <a:ln/>
              <a:effectLst/>
              <a:latin typeface="+mj-lt"/>
              <a:cs typeface="Arial" charset="0"/>
            </a:rPr>
            <a:t>ДОБРА ФОРМА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sz="1000" b="0" i="0" u="none" strike="noStrike" kern="1200" cap="none" normalizeH="0" baseline="0" smtClean="0">
              <a:ln/>
              <a:effectLst/>
              <a:latin typeface="+mj-lt"/>
              <a:cs typeface="Arial" charset="0"/>
            </a:rPr>
            <a:t>ТОКОМ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sz="1000" b="0" i="0" u="none" strike="noStrike" kern="1200" cap="none" normalizeH="0" baseline="0" smtClean="0">
              <a:ln/>
              <a:effectLst/>
              <a:latin typeface="+mj-lt"/>
              <a:cs typeface="Arial" charset="0"/>
            </a:rPr>
            <a:t>ТРЕНИНГА</a:t>
          </a:r>
          <a:endParaRPr kumimoji="0" lang="sr-Cyrl-CS" sz="1000" b="0" i="0" u="none" strike="noStrike" kern="1200" cap="none" normalizeH="0" baseline="0" dirty="0" smtClean="0">
            <a:ln/>
            <a:effectLst/>
            <a:latin typeface="+mj-lt"/>
            <a:cs typeface="Arial" charset="0"/>
          </a:endParaRPr>
        </a:p>
      </dsp:txBody>
      <dsp:txXfrm>
        <a:off x="1791912" y="3198521"/>
        <a:ext cx="1082263" cy="736187"/>
      </dsp:txXfrm>
    </dsp:sp>
    <dsp:sp modelId="{6B3C9F5F-6A0C-4EB8-9B2B-7855B5C35391}">
      <dsp:nvSpPr>
        <dsp:cNvPr id="0" name=""/>
        <dsp:cNvSpPr/>
      </dsp:nvSpPr>
      <dsp:spPr>
        <a:xfrm rot="13114286">
          <a:off x="3094668" y="2171964"/>
          <a:ext cx="776384" cy="30128"/>
        </a:xfrm>
        <a:custGeom>
          <a:avLst/>
          <a:gdLst/>
          <a:ahLst/>
          <a:cxnLst/>
          <a:rect l="0" t="0" r="0" b="0"/>
          <a:pathLst>
            <a:path>
              <a:moveTo>
                <a:pt x="0" y="15064"/>
              </a:moveTo>
              <a:lnTo>
                <a:pt x="776384" y="15064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r-Latn-RS" sz="500" kern="1200"/>
        </a:p>
      </dsp:txBody>
      <dsp:txXfrm rot="10800000">
        <a:off x="3463451" y="2167619"/>
        <a:ext cx="38819" cy="38819"/>
      </dsp:txXfrm>
    </dsp:sp>
    <dsp:sp modelId="{C917B222-C24D-46D5-9792-4B6675BCDC37}">
      <dsp:nvSpPr>
        <dsp:cNvPr id="0" name=""/>
        <dsp:cNvSpPr/>
      </dsp:nvSpPr>
      <dsp:spPr>
        <a:xfrm>
          <a:off x="2011221" y="1245851"/>
          <a:ext cx="1530551" cy="75574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0" i="0" u="none" strike="noStrike" kern="1200" cap="none" normalizeH="0" baseline="0" dirty="0" smtClean="0">
              <a:ln/>
              <a:effectLst/>
              <a:latin typeface="+mj-lt"/>
              <a:cs typeface="Arial" charset="0"/>
            </a:rPr>
            <a:t>ДОБРА ФОРМА</a:t>
          </a:r>
        </a:p>
      </dsp:txBody>
      <dsp:txXfrm>
        <a:off x="2235365" y="1356527"/>
        <a:ext cx="1082263" cy="5343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7B6B5C-0BF0-4B72-9678-6B993CF28AA9}">
      <dsp:nvSpPr>
        <dsp:cNvPr id="0" name=""/>
        <dsp:cNvSpPr/>
      </dsp:nvSpPr>
      <dsp:spPr>
        <a:xfrm>
          <a:off x="1116" y="1731094"/>
          <a:ext cx="2176611" cy="2176611"/>
        </a:xfrm>
        <a:prstGeom prst="ellipse">
          <a:avLst/>
        </a:prstGeom>
        <a:solidFill>
          <a:schemeClr val="accent2">
            <a:shade val="80000"/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9786" tIns="11430" rIns="119786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sr-Latn-CS" sz="900" b="1" i="0" u="none" strike="noStrike" kern="1200" cap="none" normalizeH="0" baseline="0" dirty="0" smtClean="0">
            <a:ln/>
            <a:effectLst/>
            <a:latin typeface="Comic Sans MS" pitchFamily="66" charset="0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sr-Latn-CS" sz="900" b="0" i="0" u="none" strike="noStrike" kern="1200" cap="none" normalizeH="0" baseline="0" dirty="0" smtClean="0">
            <a:ln/>
            <a:effectLst/>
            <a:latin typeface="Comic Sans MS" pitchFamily="66" charset="0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sr-Latn-CS" sz="900" b="0" i="0" u="none" strike="noStrike" kern="1200" cap="none" normalizeH="0" baseline="0" dirty="0" smtClean="0">
            <a:ln/>
            <a:effectLst/>
            <a:latin typeface="Comic Sans MS" pitchFamily="66" charset="0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sr-Latn-CS" sz="900" b="0" i="0" u="none" strike="noStrike" kern="1200" cap="none" normalizeH="0" baseline="0" dirty="0" smtClean="0">
            <a:ln/>
            <a:effectLst/>
            <a:latin typeface="Comic Sans MS" pitchFamily="66" charset="0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sr-Latn-CS" sz="900" b="0" i="0" u="none" strike="noStrike" kern="1200" cap="none" normalizeH="0" baseline="0" dirty="0" smtClean="0">
            <a:ln/>
            <a:effectLst/>
            <a:latin typeface="Comic Sans MS" pitchFamily="66" charset="0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600" b="1" i="0" u="none" strike="noStrike" kern="1200" cap="none" normalizeH="0" baseline="0" dirty="0" err="1" smtClean="0">
              <a:ln/>
              <a:effectLst/>
              <a:latin typeface="+mj-lt"/>
              <a:cs typeface="Arial" charset="0"/>
            </a:rPr>
            <a:t>Структурна</a:t>
          </a:r>
          <a:endParaRPr kumimoji="0" lang="sr-Latn-CS" sz="1600" b="1" i="0" u="none" strike="noStrike" kern="1200" cap="none" normalizeH="0" baseline="0" dirty="0" smtClean="0">
            <a:ln/>
            <a:effectLst/>
            <a:latin typeface="+mj-lt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600" b="1" i="0" u="none" strike="noStrike" kern="1200" cap="none" normalizeH="0" baseline="0" dirty="0" err="1" smtClean="0">
              <a:ln/>
              <a:effectLst/>
              <a:latin typeface="+mj-lt"/>
              <a:cs typeface="Arial" charset="0"/>
            </a:rPr>
            <a:t>Ензимска</a:t>
          </a:r>
          <a:endParaRPr kumimoji="0" lang="sr-Latn-CS" sz="1600" b="1" i="0" u="none" strike="noStrike" kern="1200" cap="none" normalizeH="0" baseline="0" dirty="0" smtClean="0">
            <a:ln/>
            <a:effectLst/>
            <a:latin typeface="+mj-lt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600" b="1" i="0" u="none" strike="noStrike" kern="1200" cap="none" normalizeH="0" baseline="0" dirty="0" err="1" smtClean="0">
              <a:ln/>
              <a:effectLst/>
              <a:latin typeface="+mj-lt"/>
              <a:cs typeface="Arial" charset="0"/>
            </a:rPr>
            <a:t>Имунолошка</a:t>
          </a:r>
          <a:endParaRPr kumimoji="0" lang="sr-Latn-CS" sz="1600" b="1" i="0" u="none" strike="noStrike" kern="1200" cap="none" normalizeH="0" baseline="0" dirty="0" smtClean="0">
            <a:ln/>
            <a:effectLst/>
            <a:latin typeface="+mj-lt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sz="900" b="1" i="0" u="none" strike="noStrike" kern="1200" cap="none" normalizeH="0" baseline="0" dirty="0" smtClean="0">
            <a:ln/>
            <a:effectLst/>
            <a:latin typeface="+mj-lt"/>
            <a:cs typeface="Arial" charset="0"/>
          </a:endParaRPr>
        </a:p>
      </dsp:txBody>
      <dsp:txXfrm>
        <a:off x="319873" y="2049851"/>
        <a:ext cx="1539097" cy="1539097"/>
      </dsp:txXfrm>
    </dsp:sp>
    <dsp:sp modelId="{E7A626C5-1DA6-4A08-B6D9-C28A1706B2B0}">
      <dsp:nvSpPr>
        <dsp:cNvPr id="0" name=""/>
        <dsp:cNvSpPr/>
      </dsp:nvSpPr>
      <dsp:spPr>
        <a:xfrm>
          <a:off x="1742405" y="1731094"/>
          <a:ext cx="2176611" cy="2176611"/>
        </a:xfrm>
        <a:prstGeom prst="ellipse">
          <a:avLst/>
        </a:prstGeom>
        <a:solidFill>
          <a:schemeClr val="accent2">
            <a:shade val="80000"/>
            <a:alpha val="50000"/>
            <a:hueOff val="-9"/>
            <a:satOff val="1132"/>
            <a:lumOff val="1293"/>
            <a:alphaOff val="-75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9786" tIns="11430" rIns="119786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sr-Latn-CS" sz="900" b="1" i="0" u="none" strike="noStrike" kern="1200" cap="none" normalizeH="0" baseline="0" dirty="0" smtClean="0">
            <a:ln/>
            <a:effectLst/>
            <a:latin typeface="+mj-lt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sr-Latn-CS" sz="900" b="1" i="0" u="none" strike="noStrike" kern="1200" cap="none" normalizeH="0" baseline="0" dirty="0" smtClean="0">
            <a:ln/>
            <a:effectLst/>
            <a:latin typeface="+mj-lt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sr-Latn-CS" sz="900" b="1" i="0" u="none" strike="noStrike" kern="1200" cap="none" normalizeH="0" baseline="0" dirty="0" smtClean="0">
            <a:ln/>
            <a:effectLst/>
            <a:latin typeface="+mj-lt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sr-Latn-CS" sz="1600" b="1" i="0" u="none" strike="noStrike" kern="1200" cap="none" normalizeH="0" baseline="0" dirty="0" smtClean="0">
            <a:ln/>
            <a:effectLst/>
            <a:latin typeface="+mj-lt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Latn-CS" sz="1600" b="1" i="0" u="none" strike="noStrike" kern="1200" cap="none" normalizeH="0" baseline="0" dirty="0" smtClean="0">
              <a:ln/>
              <a:effectLst/>
              <a:latin typeface="+mj-lt"/>
              <a:cs typeface="Arial" charset="0"/>
            </a:rPr>
            <a:t>Хормонска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Latn-CS" sz="1600" b="1" i="0" u="none" strike="noStrike" kern="1200" cap="none" normalizeH="0" baseline="0" dirty="0" smtClean="0">
              <a:ln/>
              <a:effectLst/>
              <a:latin typeface="+mj-lt"/>
              <a:cs typeface="Arial" charset="0"/>
            </a:rPr>
            <a:t>Неуротрансмитерска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sz="900" b="1" i="0" u="none" strike="noStrike" kern="1200" cap="none" normalizeH="0" baseline="0" dirty="0" smtClean="0">
            <a:ln/>
            <a:effectLst/>
            <a:latin typeface="+mj-lt"/>
            <a:cs typeface="Arial" charset="0"/>
          </a:endParaRPr>
        </a:p>
      </dsp:txBody>
      <dsp:txXfrm>
        <a:off x="2061162" y="2049851"/>
        <a:ext cx="1539097" cy="1539097"/>
      </dsp:txXfrm>
    </dsp:sp>
    <dsp:sp modelId="{DB7E74F4-3C1E-4A8A-82F3-E13C85E0D096}">
      <dsp:nvSpPr>
        <dsp:cNvPr id="0" name=""/>
        <dsp:cNvSpPr/>
      </dsp:nvSpPr>
      <dsp:spPr>
        <a:xfrm>
          <a:off x="3483694" y="1731094"/>
          <a:ext cx="2176611" cy="2176611"/>
        </a:xfrm>
        <a:prstGeom prst="ellipse">
          <a:avLst/>
        </a:prstGeom>
        <a:solidFill>
          <a:schemeClr val="accent2">
            <a:shade val="80000"/>
            <a:alpha val="50000"/>
            <a:hueOff val="-19"/>
            <a:satOff val="2264"/>
            <a:lumOff val="2586"/>
            <a:alphaOff val="-1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9786" tIns="17780" rIns="119786" bIns="177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Latn-CS" sz="1400" b="1" i="0" u="none" strike="noStrike" kern="1200" cap="none" normalizeH="0" baseline="0" dirty="0" smtClean="0">
              <a:ln/>
              <a:effectLst/>
              <a:latin typeface="+mj-lt"/>
              <a:cs typeface="Arial" charset="0"/>
            </a:rPr>
            <a:t>Транспортна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Latn-CS" sz="1400" b="1" i="0" u="none" strike="noStrike" kern="1200" cap="none" normalizeH="0" baseline="0" dirty="0" smtClean="0">
              <a:ln/>
              <a:effectLst/>
              <a:latin typeface="+mj-lt"/>
              <a:cs typeface="Arial" charset="0"/>
            </a:rPr>
            <a:t>Енергетска</a:t>
          </a:r>
          <a:endParaRPr kumimoji="0" lang="en-US" sz="1400" b="1" i="0" u="none" strike="noStrike" kern="1200" cap="none" normalizeH="0" baseline="0" dirty="0" smtClean="0">
            <a:ln/>
            <a:effectLst/>
            <a:latin typeface="+mj-lt"/>
            <a:cs typeface="Arial" charset="0"/>
          </a:endParaRPr>
        </a:p>
      </dsp:txBody>
      <dsp:txXfrm>
        <a:off x="3802451" y="2049851"/>
        <a:ext cx="1539097" cy="1539097"/>
      </dsp:txXfrm>
    </dsp:sp>
    <dsp:sp modelId="{F0E2EDA0-6BE8-4DD2-A45C-E5E11E4C9353}">
      <dsp:nvSpPr>
        <dsp:cNvPr id="0" name=""/>
        <dsp:cNvSpPr/>
      </dsp:nvSpPr>
      <dsp:spPr>
        <a:xfrm>
          <a:off x="5224983" y="1731094"/>
          <a:ext cx="2176611" cy="2176611"/>
        </a:xfrm>
        <a:prstGeom prst="ellipse">
          <a:avLst/>
        </a:prstGeom>
        <a:solidFill>
          <a:schemeClr val="accent2">
            <a:shade val="80000"/>
            <a:alpha val="50000"/>
            <a:hueOff val="-28"/>
            <a:satOff val="3397"/>
            <a:lumOff val="3878"/>
            <a:alphaOff val="-225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9786" tIns="20320" rIns="119786" bIns="203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Latn-CS" sz="1600" b="1" i="0" u="none" strike="noStrike" kern="1200" cap="none" normalizeH="0" baseline="0" dirty="0" smtClean="0">
              <a:ln/>
              <a:effectLst/>
              <a:latin typeface="+mj-lt"/>
              <a:cs typeface="Arial" charset="0"/>
            </a:rPr>
            <a:t>Механичка</a:t>
          </a:r>
          <a:endParaRPr kumimoji="0" lang="en-US" sz="1600" b="1" i="0" u="none" strike="noStrike" kern="1200" cap="none" normalizeH="0" baseline="0" dirty="0" smtClean="0">
            <a:ln/>
            <a:effectLst/>
            <a:latin typeface="+mj-lt"/>
            <a:cs typeface="Arial" charset="0"/>
          </a:endParaRPr>
        </a:p>
      </dsp:txBody>
      <dsp:txXfrm>
        <a:off x="5543740" y="2049851"/>
        <a:ext cx="1539097" cy="1539097"/>
      </dsp:txXfrm>
    </dsp:sp>
    <dsp:sp modelId="{7999B65D-BA60-4043-8C7F-10BBEF3DF813}">
      <dsp:nvSpPr>
        <dsp:cNvPr id="0" name=""/>
        <dsp:cNvSpPr/>
      </dsp:nvSpPr>
      <dsp:spPr>
        <a:xfrm>
          <a:off x="6967388" y="1676396"/>
          <a:ext cx="2176611" cy="2176611"/>
        </a:xfrm>
        <a:prstGeom prst="ellipse">
          <a:avLst/>
        </a:prstGeom>
        <a:solidFill>
          <a:schemeClr val="accent2">
            <a:shade val="80000"/>
            <a:alpha val="50000"/>
            <a:hueOff val="-37"/>
            <a:satOff val="4529"/>
            <a:lumOff val="5171"/>
            <a:alphaOff val="-3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9786" tIns="20320" rIns="119786" bIns="203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Latn-CS" sz="1600" b="1" i="0" u="none" strike="noStrike" kern="1200" cap="none" normalizeH="0" baseline="0" dirty="0" smtClean="0">
              <a:ln/>
              <a:effectLst/>
              <a:latin typeface="+mj-lt"/>
              <a:cs typeface="Arial" charset="0"/>
            </a:rPr>
            <a:t>Осмотска</a:t>
          </a:r>
          <a:endParaRPr kumimoji="0" lang="en-US" sz="1600" b="1" i="0" u="none" strike="noStrike" kern="1200" cap="none" normalizeH="0" baseline="0" dirty="0" smtClean="0">
            <a:ln/>
            <a:effectLst/>
            <a:latin typeface="+mj-lt"/>
            <a:cs typeface="Arial" charset="0"/>
          </a:endParaRPr>
        </a:p>
      </dsp:txBody>
      <dsp:txXfrm>
        <a:off x="7286145" y="1995153"/>
        <a:ext cx="1539097" cy="15390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FCB73B-A111-4BC1-A7D3-3CCF878F62B5}" type="datetimeFigureOut">
              <a:rPr lang="sr-Latn-RS" smtClean="0"/>
              <a:t>19.10.2018</a:t>
            </a:fld>
            <a:endParaRPr lang="sr-Latn-R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r-Latn-R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6E2458-F214-4C82-8B6D-0F0FEDC3FECB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159142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1C6E7FA2-BA01-4E80-BCEF-F3189E944A63}" type="slidenum">
              <a:rPr lang="en-US" sz="1200" smtClean="0">
                <a:latin typeface="Calibri" pitchFamily="34" charset="0"/>
              </a:rPr>
              <a:pPr eaLnBrk="1" hangingPunct="1"/>
              <a:t>6</a:t>
            </a:fld>
            <a:endParaRPr lang="en-US" sz="1200" smtClean="0">
              <a:latin typeface="Calibri" pitchFamily="34" charset="0"/>
            </a:endParaRPr>
          </a:p>
        </p:txBody>
      </p:sp>
      <p:sp>
        <p:nvSpPr>
          <p:cNvPr id="242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269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r-Latn-CS" smtClean="0"/>
              <a:t>DOBRO DIZAJNIRANA DIJETA PODRAZUMEVA OPTIMALAN UNOS ENERGUIJE; GRADIVNIH I ZAŠTITNIH SUPSTANCI!!!!</a:t>
            </a: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fld id="{BB1E26FA-35B5-46F2-AA95-5A6E19BEBE05}" type="slidenum">
              <a:rPr lang="en-US" smtClean="0">
                <a:latin typeface="Arial" charset="0"/>
              </a:rPr>
              <a:pPr/>
              <a:t>43</a:t>
            </a:fld>
            <a:endParaRPr lang="en-US" smtClean="0">
              <a:latin typeface="Arial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sr-Latn-CS" smtClean="0"/>
              <a:t>U FIZI</a:t>
            </a: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37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RS" smtClean="0"/>
          </a:p>
        </p:txBody>
      </p:sp>
      <p:sp>
        <p:nvSpPr>
          <p:cNvPr id="2437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B3731E66-ACE8-4A97-B531-D6C02DB9B513}" type="slidenum">
              <a:rPr lang="en-US" sz="1200" smtClean="0">
                <a:latin typeface="Calibri" pitchFamily="34" charset="0"/>
              </a:rPr>
              <a:pPr eaLnBrk="1" hangingPunct="1"/>
              <a:t>62</a:t>
            </a:fld>
            <a:endParaRPr lang="en-US" sz="120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47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NEKADA SE SMATRAKO DA JE BIFTEK najznacajnija hrana za sportiste danas se smatra da je to pasta</a:t>
            </a:r>
          </a:p>
        </p:txBody>
      </p:sp>
      <p:sp>
        <p:nvSpPr>
          <p:cNvPr id="2447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F5F7487A-A928-4E17-90F1-5184AA9FB42F}" type="slidenum">
              <a:rPr lang="en-US" sz="1200" smtClean="0">
                <a:latin typeface="Calibri" pitchFamily="34" charset="0"/>
              </a:rPr>
              <a:pPr eaLnBrk="1" hangingPunct="1"/>
              <a:t>63</a:t>
            </a:fld>
            <a:endParaRPr lang="en-US" sz="120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r-Latn-CS" smtClean="0"/>
              <a:t>Povoljan dermoprotektivni efekat mogu ispoljiti  odredjena biološki aktivna jedinjenja, ali i dijetarne intervencije.</a:t>
            </a:r>
          </a:p>
          <a:p>
            <a:pPr eaLnBrk="1" hangingPunct="1">
              <a:spcBef>
                <a:spcPct val="0"/>
              </a:spcBef>
            </a:pPr>
            <a:r>
              <a:rPr lang="sr-Latn-CS" smtClean="0"/>
              <a:t>Biološki aktivna jedinjenja su prirodne komponenete-sastojci hrane sa povoljnim uticajem  na zdravlje. Pojedina  biološki aktivna jedinjenja ispoljavaju dermoprotektivni efekat</a:t>
            </a:r>
            <a:r>
              <a:rPr lang="en-US" smtClean="0"/>
              <a:t>  </a:t>
            </a:r>
            <a:r>
              <a:rPr lang="sr-Latn-CS" smtClean="0"/>
              <a:t>Biološki aktivna jedinjenja su prirodne komponenete-sastojci hrane sa povoljnim uticajem  na zdravlje ljudi.</a:t>
            </a:r>
          </a:p>
          <a:p>
            <a:pPr eaLnBrk="1" hangingPunct="1">
              <a:spcBef>
                <a:spcPct val="0"/>
              </a:spcBef>
            </a:pPr>
            <a:r>
              <a:rPr lang="sr-Latn-CS" smtClean="0"/>
              <a:t>Mogu biti komponente konvencionalne hrane, funkcionalne hrane,  ali i diejtetskih suplemenata.</a:t>
            </a:r>
          </a:p>
          <a:p>
            <a:pPr eaLnBrk="1" hangingPunct="1">
              <a:spcBef>
                <a:spcPct val="0"/>
              </a:spcBef>
            </a:pPr>
            <a:r>
              <a:rPr lang="sr-Latn-CS" smtClean="0"/>
              <a:t>Dijetarne intervencije podrazumevaju pravilno balansiranje odredjenih nutrijenata, potenncijranje odredjenih BAJ, ali i eliminaciju određenih nutrijenata ili namirnica. </a:t>
            </a:r>
            <a:endParaRPr lang="en-US" smtClean="0"/>
          </a:p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4576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r" eaLnBrk="1" hangingPunct="1"/>
            <a:fld id="{E53DDFFD-76D3-4D76-BFD3-0C87894D3432}" type="slidenum">
              <a:rPr lang="en-US" sz="1200">
                <a:latin typeface="Verdana" pitchFamily="34" charset="0"/>
              </a:rPr>
              <a:pPr algn="r" eaLnBrk="1" hangingPunct="1"/>
              <a:t>74</a:t>
            </a:fld>
            <a:endParaRPr lang="en-US" sz="1200">
              <a:latin typeface="Verdana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9EEF8-0ACC-4C0A-97B3-6442BEFF4426}" type="datetimeFigureOut">
              <a:rPr lang="sr-Latn-RS" smtClean="0"/>
              <a:t>19.10.2018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8C92A-B992-4903-98F9-A293CF0220C2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141194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9EEF8-0ACC-4C0A-97B3-6442BEFF4426}" type="datetimeFigureOut">
              <a:rPr lang="sr-Latn-RS" smtClean="0"/>
              <a:t>19.10.2018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8C92A-B992-4903-98F9-A293CF0220C2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545136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9EEF8-0ACC-4C0A-97B3-6442BEFF4426}" type="datetimeFigureOut">
              <a:rPr lang="sr-Latn-RS" smtClean="0"/>
              <a:t>19.10.2018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8C92A-B992-4903-98F9-A293CF0220C2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3714792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sr-Latn-RS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14087-3211-49C8-9CD7-C78FD8C2C1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026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9EEF8-0ACC-4C0A-97B3-6442BEFF4426}" type="datetimeFigureOut">
              <a:rPr lang="sr-Latn-RS" smtClean="0"/>
              <a:t>19.10.2018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8C92A-B992-4903-98F9-A293CF0220C2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750695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9EEF8-0ACC-4C0A-97B3-6442BEFF4426}" type="datetimeFigureOut">
              <a:rPr lang="sr-Latn-RS" smtClean="0"/>
              <a:t>19.10.2018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8C92A-B992-4903-98F9-A293CF0220C2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968589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9EEF8-0ACC-4C0A-97B3-6442BEFF4426}" type="datetimeFigureOut">
              <a:rPr lang="sr-Latn-RS" smtClean="0"/>
              <a:t>19.10.2018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8C92A-B992-4903-98F9-A293CF0220C2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734248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9EEF8-0ACC-4C0A-97B3-6442BEFF4426}" type="datetimeFigureOut">
              <a:rPr lang="sr-Latn-RS" smtClean="0"/>
              <a:t>19.10.2018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8C92A-B992-4903-98F9-A293CF0220C2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138522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9EEF8-0ACC-4C0A-97B3-6442BEFF4426}" type="datetimeFigureOut">
              <a:rPr lang="sr-Latn-RS" smtClean="0"/>
              <a:t>19.10.2018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8C92A-B992-4903-98F9-A293CF0220C2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559361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9EEF8-0ACC-4C0A-97B3-6442BEFF4426}" type="datetimeFigureOut">
              <a:rPr lang="sr-Latn-RS" smtClean="0"/>
              <a:t>19.10.2018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8C92A-B992-4903-98F9-A293CF0220C2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967011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9EEF8-0ACC-4C0A-97B3-6442BEFF4426}" type="datetimeFigureOut">
              <a:rPr lang="sr-Latn-RS" smtClean="0"/>
              <a:t>19.10.2018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8C92A-B992-4903-98F9-A293CF0220C2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39163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9EEF8-0ACC-4C0A-97B3-6442BEFF4426}" type="datetimeFigureOut">
              <a:rPr lang="sr-Latn-RS" smtClean="0"/>
              <a:t>19.10.2018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8C92A-B992-4903-98F9-A293CF0220C2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310299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9EEF8-0ACC-4C0A-97B3-6442BEFF4426}" type="datetimeFigureOut">
              <a:rPr lang="sr-Latn-RS" smtClean="0"/>
              <a:t>19.10.2018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48C92A-B992-4903-98F9-A293CF0220C2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701622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ФАРМАЦЕУТСКИ ПРИНЦИПИ НУТРИЦИЈЕ У </a:t>
            </a:r>
            <a:br>
              <a:rPr lang="ru-RU" dirty="0"/>
            </a:br>
            <a:r>
              <a:rPr lang="ru-RU" dirty="0"/>
              <a:t>СПОРТУ</a:t>
            </a:r>
            <a:br>
              <a:rPr lang="ru-RU" dirty="0"/>
            </a:br>
            <a:endParaRPr lang="sr-Latn-R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Cyrl-RS" dirty="0" smtClean="0"/>
              <a:t>Седма недеља наставе</a:t>
            </a:r>
          </a:p>
          <a:p>
            <a:r>
              <a:rPr lang="sr-Cyrl-RS" dirty="0" smtClean="0"/>
              <a:t>СПОРТСКА ФАРМАЦИЈА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1785256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4"/>
          <p:cNvSpPr>
            <a:spLocks noChangeArrowheads="1"/>
          </p:cNvSpPr>
          <p:nvPr/>
        </p:nvSpPr>
        <p:spPr bwMode="auto">
          <a:xfrm>
            <a:off x="539750" y="1341438"/>
            <a:ext cx="7696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sr-Cyrl-CS" sz="3200">
                <a:cs typeface="Times New Roman" pitchFamily="18" charset="0"/>
              </a:rPr>
              <a:t>ОСНОВНЕ</a:t>
            </a:r>
            <a:r>
              <a:rPr lang="en-US" sz="3200">
                <a:cs typeface="Times New Roman" pitchFamily="18" charset="0"/>
              </a:rPr>
              <a:t> </a:t>
            </a:r>
            <a:r>
              <a:rPr lang="sr-Cyrl-CS" sz="3200">
                <a:cs typeface="Times New Roman" pitchFamily="18" charset="0"/>
              </a:rPr>
              <a:t>УЛОГЕ</a:t>
            </a:r>
            <a:r>
              <a:rPr lang="en-US" sz="3200">
                <a:cs typeface="Times New Roman" pitchFamily="18" charset="0"/>
              </a:rPr>
              <a:t> </a:t>
            </a:r>
            <a:r>
              <a:rPr lang="sr-Cyrl-CS" sz="3200">
                <a:cs typeface="Times New Roman" pitchFamily="18" charset="0"/>
              </a:rPr>
              <a:t>ХРАНЕ</a:t>
            </a:r>
            <a:endParaRPr lang="en-US" sz="3200"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en-US" sz="3200">
                <a:cs typeface="Times New Roman" pitchFamily="18" charset="0"/>
              </a:rPr>
              <a:t> 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en-US" b="1" i="1">
                <a:cs typeface="Times New Roman" pitchFamily="18" charset="0"/>
              </a:rPr>
              <a:t>1. </a:t>
            </a:r>
            <a:r>
              <a:rPr lang="sr-Cyrl-CS" b="1" i="1">
                <a:cs typeface="Times New Roman" pitchFamily="18" charset="0"/>
              </a:rPr>
              <a:t>ГРАДИВНА</a:t>
            </a:r>
            <a:r>
              <a:rPr lang="en-US" i="1">
                <a:cs typeface="Times New Roman" pitchFamily="18" charset="0"/>
              </a:rPr>
              <a:t> </a:t>
            </a:r>
            <a:r>
              <a:rPr lang="en-US">
                <a:cs typeface="Times New Roman" pitchFamily="18" charset="0"/>
              </a:rPr>
              <a:t>(</a:t>
            </a:r>
            <a:r>
              <a:rPr lang="sr-Cyrl-RS">
                <a:cs typeface="Times New Roman" pitchFamily="18" charset="0"/>
              </a:rPr>
              <a:t>грађа ћелија, </a:t>
            </a:r>
            <a:r>
              <a:rPr lang="sr-Cyrl-CS">
                <a:cs typeface="Times New Roman" pitchFamily="18" charset="0"/>
              </a:rPr>
              <a:t>раст</a:t>
            </a:r>
            <a:r>
              <a:rPr lang="en-US">
                <a:cs typeface="Times New Roman" pitchFamily="18" charset="0"/>
              </a:rPr>
              <a:t>, </a:t>
            </a:r>
            <a:r>
              <a:rPr lang="sr-Cyrl-CS">
                <a:cs typeface="Times New Roman" pitchFamily="18" charset="0"/>
              </a:rPr>
              <a:t>развој</a:t>
            </a:r>
            <a:r>
              <a:rPr lang="en-US">
                <a:cs typeface="Times New Roman" pitchFamily="18" charset="0"/>
              </a:rPr>
              <a:t>, </a:t>
            </a:r>
            <a:r>
              <a:rPr lang="sr-Cyrl-CS">
                <a:cs typeface="Times New Roman" pitchFamily="18" charset="0"/>
              </a:rPr>
              <a:t>регенерација</a:t>
            </a:r>
            <a:r>
              <a:rPr lang="en-US">
                <a:cs typeface="Times New Roman" pitchFamily="18" charset="0"/>
              </a:rPr>
              <a:t>)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en-US" b="1" i="1">
                <a:cs typeface="Times New Roman" pitchFamily="18" charset="0"/>
              </a:rPr>
              <a:t>2. </a:t>
            </a:r>
            <a:r>
              <a:rPr lang="sr-Cyrl-CS" b="1" i="1">
                <a:cs typeface="Times New Roman" pitchFamily="18" charset="0"/>
              </a:rPr>
              <a:t>ЕНЕРГЕТСКА</a:t>
            </a:r>
            <a:r>
              <a:rPr lang="en-US">
                <a:cs typeface="Times New Roman" pitchFamily="18" charset="0"/>
              </a:rPr>
              <a:t> </a:t>
            </a:r>
            <a:r>
              <a:rPr lang="sr-Cyrl-RS">
                <a:cs typeface="Times New Roman" pitchFamily="18" charset="0"/>
              </a:rPr>
              <a:t>(све животне активности)</a:t>
            </a:r>
            <a:r>
              <a:rPr lang="en-US">
                <a:cs typeface="Times New Roman" pitchFamily="18" charset="0"/>
              </a:rPr>
              <a:t> </a:t>
            </a:r>
            <a:endParaRPr lang="sr-Latn-CS">
              <a:cs typeface="Times New Roman" pitchFamily="18" charset="0"/>
            </a:endParaRP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en-US" b="1" i="1">
                <a:cs typeface="Times New Roman" pitchFamily="18" charset="0"/>
              </a:rPr>
              <a:t>3. </a:t>
            </a:r>
            <a:r>
              <a:rPr lang="sr-Cyrl-RS" b="1" i="1">
                <a:cs typeface="Times New Roman" pitchFamily="18" charset="0"/>
              </a:rPr>
              <a:t>МЕТАБОЛИЧКА И ЕНДОКРИНА </a:t>
            </a:r>
            <a:r>
              <a:rPr lang="en-US">
                <a:cs typeface="Times New Roman" pitchFamily="18" charset="0"/>
              </a:rPr>
              <a:t>(</a:t>
            </a:r>
            <a:r>
              <a:rPr lang="sr-Cyrl-CS">
                <a:cs typeface="Times New Roman" pitchFamily="18" charset="0"/>
              </a:rPr>
              <a:t>формирање</a:t>
            </a:r>
            <a:r>
              <a:rPr lang="en-US">
                <a:cs typeface="Times New Roman" pitchFamily="18" charset="0"/>
              </a:rPr>
              <a:t> </a:t>
            </a:r>
            <a:r>
              <a:rPr lang="sr-Cyrl-CS">
                <a:cs typeface="Times New Roman" pitchFamily="18" charset="0"/>
              </a:rPr>
              <a:t>и</a:t>
            </a:r>
            <a:r>
              <a:rPr lang="en-US">
                <a:cs typeface="Times New Roman" pitchFamily="18" charset="0"/>
              </a:rPr>
              <a:t> </a:t>
            </a:r>
            <a:r>
              <a:rPr lang="sr-Cyrl-CS">
                <a:cs typeface="Times New Roman" pitchFamily="18" charset="0"/>
              </a:rPr>
              <a:t>рад</a:t>
            </a:r>
            <a:r>
              <a:rPr lang="en-US">
                <a:cs typeface="Times New Roman" pitchFamily="18" charset="0"/>
              </a:rPr>
              <a:t> </a:t>
            </a:r>
            <a:r>
              <a:rPr lang="sr-Cyrl-CS">
                <a:cs typeface="Times New Roman" pitchFamily="18" charset="0"/>
              </a:rPr>
              <a:t>ензимских</a:t>
            </a:r>
            <a:r>
              <a:rPr lang="en-US">
                <a:cs typeface="Times New Roman" pitchFamily="18" charset="0"/>
              </a:rPr>
              <a:t> </a:t>
            </a:r>
            <a:r>
              <a:rPr lang="sr-Cyrl-CS">
                <a:cs typeface="Times New Roman" pitchFamily="18" charset="0"/>
              </a:rPr>
              <a:t>система, хормона</a:t>
            </a:r>
            <a:r>
              <a:rPr lang="en-US">
                <a:cs typeface="Times New Roman" pitchFamily="18" charset="0"/>
              </a:rPr>
              <a:t>)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hr-HR" b="1" i="1">
                <a:cs typeface="Times New Roman" pitchFamily="18" charset="0"/>
              </a:rPr>
              <a:t>4.</a:t>
            </a:r>
            <a:r>
              <a:rPr lang="en-US" b="1" i="1">
                <a:cs typeface="Times New Roman" pitchFamily="18" charset="0"/>
              </a:rPr>
              <a:t> </a:t>
            </a:r>
            <a:r>
              <a:rPr lang="sr-Cyrl-RS" b="1" i="1">
                <a:cs typeface="Times New Roman" pitchFamily="18" charset="0"/>
              </a:rPr>
              <a:t>ЗАШТИТНА</a:t>
            </a:r>
            <a:endParaRPr lang="en-US" b="1">
              <a:cs typeface="Times New Roman" pitchFamily="18" charset="0"/>
            </a:endParaRP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hr-HR" b="1" i="1">
                <a:cs typeface="Times New Roman" pitchFamily="18" charset="0"/>
              </a:rPr>
              <a:t>5.</a:t>
            </a:r>
            <a:r>
              <a:rPr lang="en-US" b="1" i="1">
                <a:cs typeface="Times New Roman" pitchFamily="18" charset="0"/>
              </a:rPr>
              <a:t> </a:t>
            </a:r>
            <a:r>
              <a:rPr lang="sr-Cyrl-CS" b="1" i="1">
                <a:cs typeface="Times New Roman" pitchFamily="18" charset="0"/>
              </a:rPr>
              <a:t>СОЦИЈАЛНА</a:t>
            </a:r>
            <a:r>
              <a:rPr lang="en-US">
                <a:cs typeface="Times New Roman" pitchFamily="18" charset="0"/>
              </a:rPr>
              <a:t> (</a:t>
            </a:r>
            <a:r>
              <a:rPr lang="sr-Cyrl-RS">
                <a:cs typeface="Times New Roman" pitchFamily="18" charset="0"/>
              </a:rPr>
              <a:t>социјално-</a:t>
            </a:r>
            <a:r>
              <a:rPr lang="sr-Cyrl-CS">
                <a:cs typeface="Times New Roman" pitchFamily="18" charset="0"/>
              </a:rPr>
              <a:t>психолошка</a:t>
            </a:r>
            <a:r>
              <a:rPr lang="en-US" sz="3200">
                <a:cs typeface="Times New Roman" pitchFamily="18" charset="0"/>
              </a:rPr>
              <a:t> </a:t>
            </a:r>
            <a:r>
              <a:rPr lang="sr-Cyrl-CS">
                <a:cs typeface="Times New Roman" pitchFamily="18" charset="0"/>
              </a:rPr>
              <a:t>категорија</a:t>
            </a:r>
            <a:r>
              <a:rPr lang="en-US">
                <a:cs typeface="Times New Roman" pitchFamily="18" charset="0"/>
              </a:rPr>
              <a:t>,</a:t>
            </a:r>
            <a:r>
              <a:rPr lang="sr-Cyrl-RS">
                <a:cs typeface="Times New Roman" pitchFamily="18" charset="0"/>
              </a:rPr>
              <a:t>етничке карактеристике...</a:t>
            </a:r>
            <a:r>
              <a:rPr lang="en-US">
                <a:cs typeface="Times New Roman" pitchFamily="18" charset="0"/>
              </a:rPr>
              <a:t>)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en-US" b="1" i="1">
                <a:cs typeface="Times New Roman" pitchFamily="18" charset="0"/>
              </a:rPr>
              <a:t>6. </a:t>
            </a:r>
            <a:r>
              <a:rPr lang="sr-Cyrl-CS" b="1" i="1">
                <a:cs typeface="Times New Roman" pitchFamily="18" charset="0"/>
              </a:rPr>
              <a:t>ПАТОЛОШКА</a:t>
            </a:r>
            <a:r>
              <a:rPr lang="en-US">
                <a:cs typeface="Times New Roman" pitchFamily="18" charset="0"/>
              </a:rPr>
              <a:t> (</a:t>
            </a:r>
            <a:r>
              <a:rPr lang="sr-Cyrl-RS">
                <a:cs typeface="Times New Roman" pitchFamily="18" charset="0"/>
              </a:rPr>
              <a:t>гојазност, </a:t>
            </a:r>
            <a:r>
              <a:rPr lang="sr-Cyrl-CS">
                <a:cs typeface="Times New Roman" pitchFamily="18" charset="0"/>
              </a:rPr>
              <a:t>малнутриције</a:t>
            </a:r>
            <a:r>
              <a:rPr lang="en-US">
                <a:cs typeface="Times New Roman" pitchFamily="18" charset="0"/>
              </a:rPr>
              <a:t>,</a:t>
            </a:r>
            <a:r>
              <a:rPr lang="sr-Cyrl-RS">
                <a:cs typeface="Times New Roman" pitchFamily="18" charset="0"/>
              </a:rPr>
              <a:t> авитаминозе,</a:t>
            </a:r>
            <a:r>
              <a:rPr lang="en-US">
                <a:cs typeface="Times New Roman" pitchFamily="18" charset="0"/>
              </a:rPr>
              <a:t> </a:t>
            </a:r>
            <a:r>
              <a:rPr lang="sr-Cyrl-CS">
                <a:cs typeface="Times New Roman" pitchFamily="18" charset="0"/>
              </a:rPr>
              <a:t>интоксикације, токсиинфекције...</a:t>
            </a:r>
            <a:r>
              <a:rPr lang="en-US">
                <a:cs typeface="Times New Roman" pitchFamily="18" charset="0"/>
              </a:rPr>
              <a:t>)</a:t>
            </a:r>
          </a:p>
          <a:p>
            <a:pPr marL="342900" indent="-3429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endParaRPr lang="en-US" sz="3200">
              <a:solidFill>
                <a:srgbClr val="A50021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586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4"/>
          <p:cNvSpPr txBox="1">
            <a:spLocks noChangeArrowheads="1"/>
          </p:cNvSpPr>
          <p:nvPr/>
        </p:nvSpPr>
        <p:spPr bwMode="auto">
          <a:xfrm>
            <a:off x="663575" y="712788"/>
            <a:ext cx="82296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r-Cyrl-CS" sz="3200" b="1"/>
              <a:t>ГРАДИВНА</a:t>
            </a:r>
            <a:r>
              <a:rPr lang="sr-Latn-CS" sz="3200" b="1"/>
              <a:t> </a:t>
            </a:r>
            <a:r>
              <a:rPr lang="sr-Cyrl-CS" sz="3200" b="1"/>
              <a:t>УЛОГА</a:t>
            </a:r>
            <a:r>
              <a:rPr lang="sr-Latn-CS" sz="3200" b="1"/>
              <a:t> </a:t>
            </a:r>
            <a:r>
              <a:rPr lang="sr-Cyrl-CS" sz="3200" b="1"/>
              <a:t>ХРАНЕ</a:t>
            </a:r>
            <a:endParaRPr lang="en-US"/>
          </a:p>
        </p:txBody>
      </p:sp>
      <p:sp>
        <p:nvSpPr>
          <p:cNvPr id="40963" name="Rectangle 5"/>
          <p:cNvSpPr>
            <a:spLocks noChangeArrowheads="1"/>
          </p:cNvSpPr>
          <p:nvPr/>
        </p:nvSpPr>
        <p:spPr bwMode="auto">
          <a:xfrm>
            <a:off x="611188" y="1484313"/>
            <a:ext cx="7561262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r-Cyrl-CS"/>
              <a:t>Храна</a:t>
            </a:r>
            <a:r>
              <a:rPr lang="sr-Latn-CS"/>
              <a:t> </a:t>
            </a:r>
            <a:r>
              <a:rPr lang="sr-Cyrl-CS"/>
              <a:t>мора</a:t>
            </a:r>
            <a:r>
              <a:rPr lang="sr-Latn-CS"/>
              <a:t> </a:t>
            </a:r>
            <a:r>
              <a:rPr lang="sr-Cyrl-CS"/>
              <a:t>да</a:t>
            </a:r>
            <a:r>
              <a:rPr lang="sr-Latn-CS"/>
              <a:t> </a:t>
            </a:r>
            <a:r>
              <a:rPr lang="sr-Cyrl-CS"/>
              <a:t>задовољи</a:t>
            </a:r>
            <a:r>
              <a:rPr lang="sr-Latn-CS"/>
              <a:t> </a:t>
            </a:r>
            <a:r>
              <a:rPr lang="sr-Cyrl-CS"/>
              <a:t>потребе</a:t>
            </a:r>
            <a:r>
              <a:rPr lang="sr-Latn-CS"/>
              <a:t> </a:t>
            </a:r>
            <a:r>
              <a:rPr lang="sr-Cyrl-CS"/>
              <a:t>организма</a:t>
            </a:r>
            <a:r>
              <a:rPr lang="sr-Latn-CS"/>
              <a:t> </a:t>
            </a:r>
            <a:r>
              <a:rPr lang="sr-Cyrl-CS"/>
              <a:t>за</a:t>
            </a:r>
            <a:r>
              <a:rPr lang="sr-Latn-CS"/>
              <a:t> </a:t>
            </a:r>
            <a:r>
              <a:rPr lang="sr-Cyrl-CS"/>
              <a:t>изградњом</a:t>
            </a:r>
            <a:r>
              <a:rPr lang="sr-Latn-CS"/>
              <a:t> </a:t>
            </a:r>
            <a:r>
              <a:rPr lang="sr-Cyrl-CS"/>
              <a:t>и</a:t>
            </a:r>
            <a:r>
              <a:rPr lang="sr-Latn-CS"/>
              <a:t> </a:t>
            </a:r>
            <a:r>
              <a:rPr lang="sr-Cyrl-CS"/>
              <a:t>регенерацијом</a:t>
            </a:r>
            <a:r>
              <a:rPr lang="sr-Latn-CS"/>
              <a:t> </a:t>
            </a:r>
            <a:r>
              <a:rPr lang="sr-Cyrl-CS"/>
              <a:t>делова</a:t>
            </a:r>
            <a:r>
              <a:rPr lang="sr-Latn-CS"/>
              <a:t> </a:t>
            </a:r>
            <a:r>
              <a:rPr lang="sr-Cyrl-CS"/>
              <a:t>ћелија</a:t>
            </a:r>
            <a:r>
              <a:rPr lang="sr-Latn-CS"/>
              <a:t>, </a:t>
            </a:r>
            <a:r>
              <a:rPr lang="sr-Cyrl-CS"/>
              <a:t>ћелија</a:t>
            </a:r>
            <a:r>
              <a:rPr lang="sr-Latn-CS"/>
              <a:t>, </a:t>
            </a:r>
            <a:r>
              <a:rPr lang="sr-Cyrl-CS"/>
              <a:t>ткива</a:t>
            </a:r>
            <a:r>
              <a:rPr lang="sr-Latn-CS"/>
              <a:t> </a:t>
            </a:r>
            <a:r>
              <a:rPr lang="sr-Cyrl-CS"/>
              <a:t>и</a:t>
            </a:r>
            <a:r>
              <a:rPr lang="sr-Latn-CS"/>
              <a:t> </a:t>
            </a:r>
            <a:r>
              <a:rPr lang="sr-Cyrl-CS"/>
              <a:t>органа</a:t>
            </a:r>
            <a:endParaRPr lang="sr-Latn-CS"/>
          </a:p>
          <a:p>
            <a:endParaRPr lang="sr-Latn-CS"/>
          </a:p>
          <a:p>
            <a:r>
              <a:rPr lang="sr-Cyrl-CS"/>
              <a:t>Градивна</a:t>
            </a:r>
            <a:r>
              <a:rPr lang="sr-Latn-CS"/>
              <a:t> </a:t>
            </a:r>
            <a:r>
              <a:rPr lang="sr-Cyrl-CS"/>
              <a:t>улога</a:t>
            </a:r>
            <a:r>
              <a:rPr lang="sr-Latn-CS"/>
              <a:t> </a:t>
            </a:r>
            <a:r>
              <a:rPr lang="sr-Cyrl-CS"/>
              <a:t>хране</a:t>
            </a:r>
            <a:r>
              <a:rPr lang="sr-Latn-CS"/>
              <a:t> </a:t>
            </a:r>
            <a:r>
              <a:rPr lang="sr-Cyrl-CS"/>
              <a:t>започиње</a:t>
            </a:r>
            <a:r>
              <a:rPr lang="sr-Latn-CS"/>
              <a:t> </a:t>
            </a:r>
            <a:r>
              <a:rPr lang="sr-Cyrl-CS"/>
              <a:t>са</a:t>
            </a:r>
            <a:r>
              <a:rPr lang="sr-Latn-CS"/>
              <a:t> </a:t>
            </a:r>
            <a:r>
              <a:rPr lang="sr-Cyrl-CS"/>
              <a:t>зачећем</a:t>
            </a:r>
            <a:r>
              <a:rPr lang="sr-Latn-CS"/>
              <a:t> </a:t>
            </a:r>
            <a:r>
              <a:rPr lang="sr-Cyrl-CS"/>
              <a:t>и</a:t>
            </a:r>
            <a:r>
              <a:rPr lang="sr-Latn-CS"/>
              <a:t> </a:t>
            </a:r>
            <a:r>
              <a:rPr lang="sr-Cyrl-CS"/>
              <a:t>траје</a:t>
            </a:r>
            <a:r>
              <a:rPr lang="sr-Latn-CS"/>
              <a:t> </a:t>
            </a:r>
            <a:r>
              <a:rPr lang="sr-Cyrl-CS"/>
              <a:t>кроз</a:t>
            </a:r>
            <a:r>
              <a:rPr lang="sr-Latn-CS"/>
              <a:t> </a:t>
            </a:r>
            <a:r>
              <a:rPr lang="sr-Cyrl-CS"/>
              <a:t>цео</a:t>
            </a:r>
            <a:r>
              <a:rPr lang="sr-Latn-CS"/>
              <a:t> </a:t>
            </a:r>
            <a:r>
              <a:rPr lang="sr-Cyrl-CS"/>
              <a:t>живот</a:t>
            </a:r>
            <a:endParaRPr lang="sr-Latn-CS"/>
          </a:p>
          <a:p>
            <a:endParaRPr lang="sr-Latn-CS"/>
          </a:p>
          <a:p>
            <a:endParaRPr lang="sr-Latn-C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79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1026" descr="fig01_01.jpg                                                   0004AA57My Computer                    BC7F8086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200" y="717550"/>
            <a:ext cx="4845050" cy="585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Text Box 1028"/>
          <p:cNvSpPr txBox="1">
            <a:spLocks noChangeArrowheads="1"/>
          </p:cNvSpPr>
          <p:nvPr/>
        </p:nvSpPr>
        <p:spPr bwMode="auto">
          <a:xfrm>
            <a:off x="1371600" y="76200"/>
            <a:ext cx="49672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sr-Cyrl-CS" b="1">
                <a:solidFill>
                  <a:srgbClr val="A50021"/>
                </a:solidFill>
              </a:rPr>
              <a:t>Телесни</a:t>
            </a:r>
            <a:r>
              <a:rPr lang="en-US" b="1">
                <a:solidFill>
                  <a:srgbClr val="A50021"/>
                </a:solidFill>
              </a:rPr>
              <a:t> </a:t>
            </a:r>
            <a:r>
              <a:rPr lang="sr-Cyrl-CS" b="1">
                <a:solidFill>
                  <a:srgbClr val="A50021"/>
                </a:solidFill>
              </a:rPr>
              <a:t>састав</a:t>
            </a:r>
            <a:r>
              <a:rPr lang="en-US" b="1">
                <a:solidFill>
                  <a:srgbClr val="A50021"/>
                </a:solidFill>
              </a:rPr>
              <a:t> </a:t>
            </a:r>
            <a:r>
              <a:rPr lang="sr-Cyrl-CS" b="1">
                <a:solidFill>
                  <a:srgbClr val="A50021"/>
                </a:solidFill>
              </a:rPr>
              <a:t>здравог</a:t>
            </a:r>
            <a:r>
              <a:rPr lang="en-US" b="1">
                <a:solidFill>
                  <a:srgbClr val="A50021"/>
                </a:solidFill>
              </a:rPr>
              <a:t> </a:t>
            </a:r>
            <a:r>
              <a:rPr lang="sr-Cyrl-CS" b="1">
                <a:solidFill>
                  <a:srgbClr val="A50021"/>
                </a:solidFill>
              </a:rPr>
              <a:t>мушкарца</a:t>
            </a:r>
            <a:r>
              <a:rPr lang="en-US" b="1">
                <a:solidFill>
                  <a:srgbClr val="A50021"/>
                </a:solidFill>
              </a:rPr>
              <a:t> </a:t>
            </a:r>
            <a:r>
              <a:rPr lang="sr-Cyrl-CS" b="1">
                <a:solidFill>
                  <a:srgbClr val="A50021"/>
                </a:solidFill>
              </a:rPr>
              <a:t>и</a:t>
            </a:r>
            <a:r>
              <a:rPr lang="en-US" b="1">
                <a:solidFill>
                  <a:srgbClr val="A50021"/>
                </a:solidFill>
              </a:rPr>
              <a:t> </a:t>
            </a:r>
            <a:r>
              <a:rPr lang="sr-Cyrl-CS" b="1">
                <a:solidFill>
                  <a:srgbClr val="A50021"/>
                </a:solidFill>
              </a:rPr>
              <a:t>жене</a:t>
            </a:r>
            <a:endParaRPr lang="en-US" b="1">
              <a:solidFill>
                <a:srgbClr val="A50021"/>
              </a:solidFill>
            </a:endParaRPr>
          </a:p>
        </p:txBody>
      </p:sp>
      <p:grpSp>
        <p:nvGrpSpPr>
          <p:cNvPr id="41988" name="Group 1029"/>
          <p:cNvGrpSpPr>
            <a:grpSpLocks/>
          </p:cNvGrpSpPr>
          <p:nvPr/>
        </p:nvGrpSpPr>
        <p:grpSpPr bwMode="auto">
          <a:xfrm>
            <a:off x="1727200" y="1028700"/>
            <a:ext cx="1955800" cy="5334000"/>
            <a:chOff x="1128" y="408"/>
            <a:chExt cx="1232" cy="3360"/>
          </a:xfrm>
        </p:grpSpPr>
        <p:sp>
          <p:nvSpPr>
            <p:cNvPr id="42004" name="AutoShape 1030"/>
            <p:cNvSpPr>
              <a:spLocks/>
            </p:cNvSpPr>
            <p:nvPr/>
          </p:nvSpPr>
          <p:spPr bwMode="auto">
            <a:xfrm flipH="1">
              <a:off x="1128" y="848"/>
              <a:ext cx="144" cy="896"/>
            </a:xfrm>
            <a:prstGeom prst="rightBrace">
              <a:avLst>
                <a:gd name="adj1" fmla="val 51852"/>
                <a:gd name="adj2" fmla="val 50000"/>
              </a:avLst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05" name="AutoShape 1031"/>
            <p:cNvSpPr>
              <a:spLocks/>
            </p:cNvSpPr>
            <p:nvPr/>
          </p:nvSpPr>
          <p:spPr bwMode="auto">
            <a:xfrm flipH="1">
              <a:off x="1128" y="1760"/>
              <a:ext cx="144" cy="2008"/>
            </a:xfrm>
            <a:prstGeom prst="rightBrace">
              <a:avLst>
                <a:gd name="adj1" fmla="val 116204"/>
                <a:gd name="adj2" fmla="val 50000"/>
              </a:avLst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06" name="AutoShape 1032"/>
            <p:cNvSpPr>
              <a:spLocks/>
            </p:cNvSpPr>
            <p:nvPr/>
          </p:nvSpPr>
          <p:spPr bwMode="auto">
            <a:xfrm flipH="1">
              <a:off x="1128" y="408"/>
              <a:ext cx="144" cy="433"/>
            </a:xfrm>
            <a:prstGeom prst="rightBrace">
              <a:avLst>
                <a:gd name="adj1" fmla="val 25058"/>
                <a:gd name="adj2" fmla="val 50000"/>
              </a:avLst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07" name="Line 1033"/>
            <p:cNvSpPr>
              <a:spLocks noChangeShapeType="1"/>
            </p:cNvSpPr>
            <p:nvPr/>
          </p:nvSpPr>
          <p:spPr bwMode="auto">
            <a:xfrm>
              <a:off x="1288" y="408"/>
              <a:ext cx="1072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sr-Latn-RS"/>
            </a:p>
          </p:txBody>
        </p:sp>
        <p:sp>
          <p:nvSpPr>
            <p:cNvPr id="42008" name="Line 1034"/>
            <p:cNvSpPr>
              <a:spLocks noChangeShapeType="1"/>
            </p:cNvSpPr>
            <p:nvPr/>
          </p:nvSpPr>
          <p:spPr bwMode="auto">
            <a:xfrm>
              <a:off x="1288" y="408"/>
              <a:ext cx="1072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sr-Latn-RS"/>
            </a:p>
          </p:txBody>
        </p:sp>
        <p:sp>
          <p:nvSpPr>
            <p:cNvPr id="42009" name="Line 1035"/>
            <p:cNvSpPr>
              <a:spLocks noChangeShapeType="1"/>
            </p:cNvSpPr>
            <p:nvPr/>
          </p:nvSpPr>
          <p:spPr bwMode="auto">
            <a:xfrm>
              <a:off x="1288" y="848"/>
              <a:ext cx="912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sr-Latn-RS"/>
            </a:p>
          </p:txBody>
        </p:sp>
        <p:sp>
          <p:nvSpPr>
            <p:cNvPr id="42010" name="Line 1036"/>
            <p:cNvSpPr>
              <a:spLocks noChangeShapeType="1"/>
            </p:cNvSpPr>
            <p:nvPr/>
          </p:nvSpPr>
          <p:spPr bwMode="auto">
            <a:xfrm>
              <a:off x="1288" y="1752"/>
              <a:ext cx="568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sr-Latn-RS"/>
            </a:p>
          </p:txBody>
        </p:sp>
        <p:sp>
          <p:nvSpPr>
            <p:cNvPr id="42011" name="Line 1037"/>
            <p:cNvSpPr>
              <a:spLocks noChangeShapeType="1"/>
            </p:cNvSpPr>
            <p:nvPr/>
          </p:nvSpPr>
          <p:spPr bwMode="auto">
            <a:xfrm>
              <a:off x="1288" y="3768"/>
              <a:ext cx="464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sr-Latn-RS"/>
            </a:p>
          </p:txBody>
        </p:sp>
      </p:grpSp>
      <p:grpSp>
        <p:nvGrpSpPr>
          <p:cNvPr id="41989" name="Group 1038"/>
          <p:cNvGrpSpPr>
            <a:grpSpLocks/>
          </p:cNvGrpSpPr>
          <p:nvPr/>
        </p:nvGrpSpPr>
        <p:grpSpPr bwMode="auto">
          <a:xfrm>
            <a:off x="4864100" y="774700"/>
            <a:ext cx="2540000" cy="5727700"/>
            <a:chOff x="3104" y="248"/>
            <a:chExt cx="1600" cy="3608"/>
          </a:xfrm>
        </p:grpSpPr>
        <p:sp>
          <p:nvSpPr>
            <p:cNvPr id="41997" name="AutoShape 1039"/>
            <p:cNvSpPr>
              <a:spLocks/>
            </p:cNvSpPr>
            <p:nvPr/>
          </p:nvSpPr>
          <p:spPr bwMode="auto">
            <a:xfrm>
              <a:off x="4560" y="1040"/>
              <a:ext cx="144" cy="616"/>
            </a:xfrm>
            <a:prstGeom prst="rightBrace">
              <a:avLst>
                <a:gd name="adj1" fmla="val 35648"/>
                <a:gd name="adj2" fmla="val 50000"/>
              </a:avLst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998" name="AutoShape 1040"/>
            <p:cNvSpPr>
              <a:spLocks/>
            </p:cNvSpPr>
            <p:nvPr/>
          </p:nvSpPr>
          <p:spPr bwMode="auto">
            <a:xfrm>
              <a:off x="4560" y="1672"/>
              <a:ext cx="144" cy="2184"/>
            </a:xfrm>
            <a:prstGeom prst="rightBrace">
              <a:avLst>
                <a:gd name="adj1" fmla="val 126389"/>
                <a:gd name="adj2" fmla="val 50000"/>
              </a:avLst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A50021"/>
                </a:solidFill>
              </a:endParaRPr>
            </a:p>
          </p:txBody>
        </p:sp>
        <p:sp>
          <p:nvSpPr>
            <p:cNvPr id="41999" name="AutoShape 1041"/>
            <p:cNvSpPr>
              <a:spLocks/>
            </p:cNvSpPr>
            <p:nvPr/>
          </p:nvSpPr>
          <p:spPr bwMode="auto">
            <a:xfrm>
              <a:off x="4560" y="248"/>
              <a:ext cx="144" cy="777"/>
            </a:xfrm>
            <a:prstGeom prst="rightBrace">
              <a:avLst>
                <a:gd name="adj1" fmla="val 44965"/>
                <a:gd name="adj2" fmla="val 50000"/>
              </a:avLst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00" name="Line 1042"/>
            <p:cNvSpPr>
              <a:spLocks noChangeShapeType="1"/>
            </p:cNvSpPr>
            <p:nvPr/>
          </p:nvSpPr>
          <p:spPr bwMode="auto">
            <a:xfrm flipH="1">
              <a:off x="3104" y="248"/>
              <a:ext cx="1440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sr-Latn-RS"/>
            </a:p>
          </p:txBody>
        </p:sp>
        <p:sp>
          <p:nvSpPr>
            <p:cNvPr id="42001" name="Line 1043"/>
            <p:cNvSpPr>
              <a:spLocks noChangeShapeType="1"/>
            </p:cNvSpPr>
            <p:nvPr/>
          </p:nvSpPr>
          <p:spPr bwMode="auto">
            <a:xfrm flipH="1">
              <a:off x="3768" y="3856"/>
              <a:ext cx="776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sr-Latn-RS"/>
            </a:p>
          </p:txBody>
        </p:sp>
        <p:sp>
          <p:nvSpPr>
            <p:cNvPr id="42002" name="Line 1044"/>
            <p:cNvSpPr>
              <a:spLocks noChangeShapeType="1"/>
            </p:cNvSpPr>
            <p:nvPr/>
          </p:nvSpPr>
          <p:spPr bwMode="auto">
            <a:xfrm flipH="1">
              <a:off x="3904" y="1664"/>
              <a:ext cx="648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sr-Latn-RS"/>
            </a:p>
          </p:txBody>
        </p:sp>
        <p:sp>
          <p:nvSpPr>
            <p:cNvPr id="42003" name="Line 1045"/>
            <p:cNvSpPr>
              <a:spLocks noChangeShapeType="1"/>
            </p:cNvSpPr>
            <p:nvPr/>
          </p:nvSpPr>
          <p:spPr bwMode="auto">
            <a:xfrm flipH="1">
              <a:off x="3768" y="1032"/>
              <a:ext cx="776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sr-Latn-RS"/>
            </a:p>
          </p:txBody>
        </p:sp>
      </p:grpSp>
      <p:sp>
        <p:nvSpPr>
          <p:cNvPr id="41990" name="Text Box 1046"/>
          <p:cNvSpPr txBox="1">
            <a:spLocks noChangeArrowheads="1"/>
          </p:cNvSpPr>
          <p:nvPr/>
        </p:nvSpPr>
        <p:spPr bwMode="auto">
          <a:xfrm>
            <a:off x="7131050" y="862013"/>
            <a:ext cx="18859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r>
              <a:rPr lang="sr-Cyrl-CS" sz="1600" b="1">
                <a:solidFill>
                  <a:srgbClr val="A50021"/>
                </a:solidFill>
              </a:rPr>
              <a:t>Протеини</a:t>
            </a:r>
            <a:endParaRPr lang="en-US" sz="1600" b="1">
              <a:solidFill>
                <a:srgbClr val="A50021"/>
              </a:solidFill>
            </a:endParaRPr>
          </a:p>
          <a:p>
            <a:pPr algn="r"/>
            <a:r>
              <a:rPr lang="sr-Cyrl-CS" sz="1600" b="1">
                <a:solidFill>
                  <a:srgbClr val="A50021"/>
                </a:solidFill>
              </a:rPr>
              <a:t>Угљени</a:t>
            </a:r>
            <a:r>
              <a:rPr lang="en-US" sz="1600" b="1">
                <a:solidFill>
                  <a:srgbClr val="A50021"/>
                </a:solidFill>
              </a:rPr>
              <a:t> </a:t>
            </a:r>
            <a:r>
              <a:rPr lang="sr-Cyrl-CS" sz="1600" b="1">
                <a:solidFill>
                  <a:srgbClr val="A50021"/>
                </a:solidFill>
              </a:rPr>
              <a:t>хидрати</a:t>
            </a:r>
            <a:endParaRPr lang="en-US" sz="1600" b="1">
              <a:solidFill>
                <a:srgbClr val="A50021"/>
              </a:solidFill>
            </a:endParaRPr>
          </a:p>
          <a:p>
            <a:pPr algn="r"/>
            <a:r>
              <a:rPr lang="sr-Cyrl-CS" sz="1600" b="1">
                <a:solidFill>
                  <a:srgbClr val="A50021"/>
                </a:solidFill>
              </a:rPr>
              <a:t>Минерали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41991" name="Text Box 1047"/>
          <p:cNvSpPr txBox="1">
            <a:spLocks noChangeArrowheads="1"/>
          </p:cNvSpPr>
          <p:nvPr/>
        </p:nvSpPr>
        <p:spPr bwMode="auto">
          <a:xfrm>
            <a:off x="158750" y="841375"/>
            <a:ext cx="191293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r>
              <a:rPr lang="sr-Cyrl-CS" sz="1600" b="1">
                <a:solidFill>
                  <a:srgbClr val="A50021"/>
                </a:solidFill>
              </a:rPr>
              <a:t>Протеини</a:t>
            </a:r>
            <a:endParaRPr lang="en-US" sz="1600" b="1">
              <a:solidFill>
                <a:srgbClr val="A50021"/>
              </a:solidFill>
            </a:endParaRPr>
          </a:p>
          <a:p>
            <a:pPr algn="r"/>
            <a:r>
              <a:rPr lang="sr-Cyrl-CS" sz="1600" b="1">
                <a:solidFill>
                  <a:srgbClr val="A50021"/>
                </a:solidFill>
              </a:rPr>
              <a:t>Угљени</a:t>
            </a:r>
            <a:r>
              <a:rPr lang="en-US" sz="1600" b="1">
                <a:solidFill>
                  <a:srgbClr val="A50021"/>
                </a:solidFill>
              </a:rPr>
              <a:t> </a:t>
            </a:r>
            <a:r>
              <a:rPr lang="sr-Cyrl-CS" sz="1600" b="1">
                <a:solidFill>
                  <a:srgbClr val="A50021"/>
                </a:solidFill>
              </a:rPr>
              <a:t>хидрати</a:t>
            </a:r>
            <a:endParaRPr lang="en-US" sz="1600" b="1">
              <a:solidFill>
                <a:srgbClr val="A50021"/>
              </a:solidFill>
            </a:endParaRPr>
          </a:p>
          <a:p>
            <a:pPr algn="r"/>
            <a:r>
              <a:rPr lang="sr-Cyrl-CS" sz="1600" b="1">
                <a:solidFill>
                  <a:srgbClr val="A50021"/>
                </a:solidFill>
              </a:rPr>
              <a:t>Минерали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41992" name="Text Box 1048"/>
          <p:cNvSpPr txBox="1">
            <a:spLocks noChangeArrowheads="1"/>
          </p:cNvSpPr>
          <p:nvPr/>
        </p:nvSpPr>
        <p:spPr bwMode="auto">
          <a:xfrm>
            <a:off x="965200" y="4581525"/>
            <a:ext cx="6953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sr-Cyrl-CS" sz="1600" b="1">
                <a:solidFill>
                  <a:srgbClr val="A50021"/>
                </a:solidFill>
              </a:rPr>
              <a:t>Вода</a:t>
            </a:r>
            <a:endParaRPr lang="en-US" sz="1600" b="1">
              <a:solidFill>
                <a:srgbClr val="A50021"/>
              </a:solidFill>
            </a:endParaRPr>
          </a:p>
        </p:txBody>
      </p:sp>
      <p:sp>
        <p:nvSpPr>
          <p:cNvPr id="41993" name="Text Box 1049"/>
          <p:cNvSpPr txBox="1">
            <a:spLocks noChangeArrowheads="1"/>
          </p:cNvSpPr>
          <p:nvPr/>
        </p:nvSpPr>
        <p:spPr bwMode="auto">
          <a:xfrm>
            <a:off x="785813" y="2214563"/>
            <a:ext cx="9366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sr-Cyrl-CS" sz="1600" b="1">
                <a:solidFill>
                  <a:srgbClr val="A50021"/>
                </a:solidFill>
              </a:rPr>
              <a:t>Масти</a:t>
            </a:r>
            <a:endParaRPr lang="en-US" sz="1600" b="1">
              <a:solidFill>
                <a:srgbClr val="A50021"/>
              </a:solidFill>
            </a:endParaRPr>
          </a:p>
        </p:txBody>
      </p:sp>
      <p:sp>
        <p:nvSpPr>
          <p:cNvPr id="41994" name="Text Box 1050"/>
          <p:cNvSpPr txBox="1">
            <a:spLocks noChangeArrowheads="1"/>
          </p:cNvSpPr>
          <p:nvPr/>
        </p:nvSpPr>
        <p:spPr bwMode="auto">
          <a:xfrm>
            <a:off x="7400925" y="4594225"/>
            <a:ext cx="6953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sr-Cyrl-CS" sz="1600" b="1">
                <a:solidFill>
                  <a:srgbClr val="A50021"/>
                </a:solidFill>
              </a:rPr>
              <a:t>Вода</a:t>
            </a:r>
            <a:endParaRPr lang="en-US" sz="1600" b="1">
              <a:solidFill>
                <a:srgbClr val="A50021"/>
              </a:solidFill>
            </a:endParaRPr>
          </a:p>
        </p:txBody>
      </p:sp>
      <p:sp>
        <p:nvSpPr>
          <p:cNvPr id="41995" name="Text Box 1051"/>
          <p:cNvSpPr txBox="1">
            <a:spLocks noChangeArrowheads="1"/>
          </p:cNvSpPr>
          <p:nvPr/>
        </p:nvSpPr>
        <p:spPr bwMode="auto">
          <a:xfrm>
            <a:off x="7400925" y="2333625"/>
            <a:ext cx="8143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sr-Cyrl-CS" sz="1600" b="1">
                <a:solidFill>
                  <a:srgbClr val="A50021"/>
                </a:solidFill>
              </a:rPr>
              <a:t>Масти</a:t>
            </a:r>
            <a:endParaRPr lang="en-US" sz="1600" b="1">
              <a:solidFill>
                <a:srgbClr val="A50021"/>
              </a:solidFill>
            </a:endParaRPr>
          </a:p>
        </p:txBody>
      </p:sp>
      <p:sp>
        <p:nvSpPr>
          <p:cNvPr id="41996" name="Rectangle 27"/>
          <p:cNvSpPr>
            <a:spLocks noChangeArrowheads="1"/>
          </p:cNvSpPr>
          <p:nvPr/>
        </p:nvSpPr>
        <p:spPr bwMode="auto">
          <a:xfrm>
            <a:off x="0" y="5500688"/>
            <a:ext cx="4572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r-Latn-CS">
                <a:solidFill>
                  <a:srgbClr val="A50021"/>
                </a:solidFill>
              </a:rPr>
              <a:t>Proteini (16%)</a:t>
            </a:r>
          </a:p>
          <a:p>
            <a:r>
              <a:rPr lang="sr-Latn-CS">
                <a:solidFill>
                  <a:srgbClr val="A50021"/>
                </a:solidFill>
              </a:rPr>
              <a:t>Masti (5-12%)</a:t>
            </a:r>
          </a:p>
          <a:p>
            <a:r>
              <a:rPr lang="sr-Latn-CS">
                <a:solidFill>
                  <a:srgbClr val="A50021"/>
                </a:solidFill>
              </a:rPr>
              <a:t>Minerali (4,6%)</a:t>
            </a:r>
          </a:p>
        </p:txBody>
      </p:sp>
    </p:spTree>
    <p:extLst>
      <p:ext uri="{BB962C8B-B14F-4D97-AF65-F5344CB8AC3E}">
        <p14:creationId xmlns:p14="http://schemas.microsoft.com/office/powerpoint/2010/main" val="20822002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636588" y="1265238"/>
            <a:ext cx="82296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r-Cyrl-CS" sz="3200" b="1"/>
              <a:t>ЕНЕРГЕТСКА</a:t>
            </a:r>
            <a:r>
              <a:rPr lang="sr-Latn-CS" sz="3200" b="1"/>
              <a:t> </a:t>
            </a:r>
            <a:r>
              <a:rPr lang="sr-Cyrl-CS" sz="3200" b="1"/>
              <a:t>УЛОГА</a:t>
            </a:r>
            <a:r>
              <a:rPr lang="sr-Latn-CS" sz="3200" b="1"/>
              <a:t> </a:t>
            </a:r>
            <a:r>
              <a:rPr lang="sr-Cyrl-CS" sz="3200" b="1"/>
              <a:t>ХРАНЕ</a:t>
            </a:r>
            <a:endParaRPr lang="en-US"/>
          </a:p>
        </p:txBody>
      </p:sp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636588" y="1857375"/>
            <a:ext cx="7561262" cy="541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r-Cyrl-CS"/>
              <a:t>Храна</a:t>
            </a:r>
            <a:r>
              <a:rPr lang="sr-Latn-CS"/>
              <a:t> </a:t>
            </a:r>
            <a:r>
              <a:rPr lang="sr-Cyrl-RS"/>
              <a:t>треба да обезбеди </a:t>
            </a:r>
            <a:r>
              <a:rPr lang="sr-Cyrl-CS"/>
              <a:t>организму</a:t>
            </a:r>
            <a:r>
              <a:rPr lang="sr-Latn-CS"/>
              <a:t> </a:t>
            </a:r>
            <a:r>
              <a:rPr lang="sr-Cyrl-CS"/>
              <a:t>енергију</a:t>
            </a:r>
            <a:r>
              <a:rPr lang="sr-Latn-CS"/>
              <a:t> </a:t>
            </a:r>
            <a:r>
              <a:rPr lang="sr-Cyrl-CS"/>
              <a:t>неопходну</a:t>
            </a:r>
            <a:r>
              <a:rPr lang="sr-Latn-CS"/>
              <a:t> </a:t>
            </a:r>
            <a:r>
              <a:rPr lang="sr-Cyrl-CS"/>
              <a:t>за</a:t>
            </a:r>
            <a:r>
              <a:rPr lang="sr-Latn-CS"/>
              <a:t> </a:t>
            </a:r>
            <a:r>
              <a:rPr lang="sr-Cyrl-CS"/>
              <a:t>вршење</a:t>
            </a:r>
            <a:r>
              <a:rPr lang="sr-Latn-CS"/>
              <a:t> </a:t>
            </a:r>
            <a:r>
              <a:rPr lang="sr-Cyrl-CS"/>
              <a:t>основних</a:t>
            </a:r>
            <a:r>
              <a:rPr lang="sr-Latn-CS"/>
              <a:t> </a:t>
            </a:r>
            <a:r>
              <a:rPr lang="sr-Cyrl-CS"/>
              <a:t>телесних</a:t>
            </a:r>
            <a:r>
              <a:rPr lang="sr-Latn-CS"/>
              <a:t> </a:t>
            </a:r>
            <a:r>
              <a:rPr lang="sr-Cyrl-CS"/>
              <a:t>функција</a:t>
            </a:r>
            <a:r>
              <a:rPr lang="sr-Latn-CS"/>
              <a:t> </a:t>
            </a:r>
            <a:r>
              <a:rPr lang="sr-Cyrl-CS"/>
              <a:t>и</a:t>
            </a:r>
            <a:r>
              <a:rPr lang="sr-Latn-CS"/>
              <a:t> </a:t>
            </a:r>
            <a:r>
              <a:rPr lang="sr-Cyrl-CS"/>
              <a:t>обављање</a:t>
            </a:r>
            <a:r>
              <a:rPr lang="sr-Latn-CS"/>
              <a:t> </a:t>
            </a:r>
            <a:r>
              <a:rPr lang="sr-Cyrl-CS"/>
              <a:t>свакодневних</a:t>
            </a:r>
            <a:r>
              <a:rPr lang="sr-Latn-CS"/>
              <a:t> </a:t>
            </a:r>
            <a:r>
              <a:rPr lang="sr-Cyrl-CS"/>
              <a:t>активности</a:t>
            </a:r>
            <a:endParaRPr lang="sr-Latn-CS"/>
          </a:p>
          <a:p>
            <a:pPr algn="ctr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sr-Cyrl-CS"/>
              <a:t>Енергија</a:t>
            </a:r>
            <a:r>
              <a:rPr lang="sr-Latn-CS"/>
              <a:t> </a:t>
            </a:r>
            <a:r>
              <a:rPr lang="sr-Cyrl-CS"/>
              <a:t>је</a:t>
            </a:r>
            <a:r>
              <a:rPr lang="sr-Latn-CS"/>
              <a:t> </a:t>
            </a:r>
            <a:r>
              <a:rPr lang="sr-Cyrl-CS"/>
              <a:t>неопходна</a:t>
            </a:r>
            <a:r>
              <a:rPr lang="sr-Latn-CS"/>
              <a:t> </a:t>
            </a:r>
            <a:r>
              <a:rPr lang="sr-Cyrl-CS"/>
              <a:t>за:</a:t>
            </a:r>
          </a:p>
          <a:p>
            <a:pPr algn="ctr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sr-Latn-CS"/>
              <a:t> </a:t>
            </a:r>
            <a:r>
              <a:rPr lang="sr-Cyrl-CS"/>
              <a:t>базални</a:t>
            </a:r>
            <a:r>
              <a:rPr lang="en-US"/>
              <a:t> </a:t>
            </a:r>
            <a:r>
              <a:rPr lang="sr-Cyrl-CS"/>
              <a:t>метаболизиам</a:t>
            </a:r>
            <a:r>
              <a:rPr lang="en-US"/>
              <a:t>, </a:t>
            </a:r>
            <a:endParaRPr lang="sr-Cyrl-RS"/>
          </a:p>
          <a:p>
            <a:pPr algn="ctr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sr-Cyrl-CS"/>
              <a:t>специфично</a:t>
            </a:r>
            <a:r>
              <a:rPr lang="sr-Latn-CS"/>
              <a:t> </a:t>
            </a:r>
            <a:r>
              <a:rPr lang="sr-Cyrl-CS"/>
              <a:t>динамичко</a:t>
            </a:r>
            <a:r>
              <a:rPr lang="sr-Latn-CS"/>
              <a:t> </a:t>
            </a:r>
            <a:r>
              <a:rPr lang="sr-Cyrl-CS"/>
              <a:t>деловање</a:t>
            </a:r>
            <a:r>
              <a:rPr lang="sr-Latn-CS"/>
              <a:t> </a:t>
            </a:r>
            <a:r>
              <a:rPr lang="sr-Cyrl-CS"/>
              <a:t>хране</a:t>
            </a:r>
            <a:r>
              <a:rPr lang="sr-Latn-CS"/>
              <a:t> (</a:t>
            </a:r>
            <a:r>
              <a:rPr lang="sr-Cyrl-CS"/>
              <a:t>СДДХ</a:t>
            </a:r>
            <a:r>
              <a:rPr lang="sr-Latn-CS"/>
              <a:t>)</a:t>
            </a:r>
            <a:r>
              <a:rPr lang="en-US"/>
              <a:t>, </a:t>
            </a:r>
            <a:endParaRPr lang="sr-Cyrl-RS"/>
          </a:p>
          <a:p>
            <a:pPr algn="ctr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sr-Cyrl-CS"/>
              <a:t>енергија</a:t>
            </a:r>
            <a:r>
              <a:rPr lang="en-US"/>
              <a:t> </a:t>
            </a:r>
            <a:r>
              <a:rPr lang="sr-Cyrl-CS"/>
              <a:t>за</a:t>
            </a:r>
            <a:r>
              <a:rPr lang="en-US"/>
              <a:t> </a:t>
            </a:r>
            <a:r>
              <a:rPr lang="sr-Cyrl-RS"/>
              <a:t>све физичке активности-</a:t>
            </a:r>
            <a:r>
              <a:rPr lang="sr-Cyrl-CS"/>
              <a:t>рад</a:t>
            </a:r>
            <a:r>
              <a:rPr lang="en-US"/>
              <a:t>,</a:t>
            </a:r>
            <a:r>
              <a:rPr lang="sr-Latn-CS"/>
              <a:t> </a:t>
            </a:r>
            <a:endParaRPr lang="sr-Cyrl-RS"/>
          </a:p>
          <a:p>
            <a:pPr algn="ctr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sr-Cyrl-CS"/>
              <a:t>терморегулацију</a:t>
            </a:r>
            <a:r>
              <a:rPr lang="sr-Latn-CS"/>
              <a:t>, </a:t>
            </a:r>
            <a:endParaRPr lang="sr-Cyrl-RS"/>
          </a:p>
          <a:p>
            <a:pPr algn="ctr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sr-Cyrl-CS"/>
              <a:t>раст</a:t>
            </a:r>
            <a:r>
              <a:rPr lang="sr-Latn-CS"/>
              <a:t>, </a:t>
            </a:r>
            <a:r>
              <a:rPr lang="sr-Cyrl-CS"/>
              <a:t>регенерацију</a:t>
            </a:r>
            <a:r>
              <a:rPr lang="sr-Latn-CS"/>
              <a:t>, </a:t>
            </a:r>
            <a:endParaRPr lang="sr-Cyrl-RS"/>
          </a:p>
          <a:p>
            <a:pPr algn="ctr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sr-Cyrl-CS"/>
              <a:t>трудноћу</a:t>
            </a:r>
            <a:r>
              <a:rPr lang="sr-Latn-CS"/>
              <a:t>, </a:t>
            </a:r>
            <a:endParaRPr lang="sr-Cyrl-RS"/>
          </a:p>
          <a:p>
            <a:pPr algn="ctr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sr-Cyrl-CS"/>
              <a:t>лактацију</a:t>
            </a:r>
            <a:endParaRPr lang="en-US"/>
          </a:p>
          <a:p>
            <a:endParaRPr lang="sr-Latn-CS"/>
          </a:p>
          <a:p>
            <a:r>
              <a:rPr lang="sr-Cyrl-CS"/>
              <a:t>Масти</a:t>
            </a:r>
            <a:r>
              <a:rPr lang="sr-Latn-CS"/>
              <a:t> </a:t>
            </a:r>
          </a:p>
          <a:p>
            <a:r>
              <a:rPr lang="sr-Cyrl-CS"/>
              <a:t>Угљени</a:t>
            </a:r>
            <a:r>
              <a:rPr lang="sr-Latn-CS"/>
              <a:t> </a:t>
            </a:r>
            <a:r>
              <a:rPr lang="sr-Cyrl-CS"/>
              <a:t>хидрати</a:t>
            </a:r>
            <a:endParaRPr lang="sr-Latn-CS"/>
          </a:p>
          <a:p>
            <a:r>
              <a:rPr lang="sr-Cyrl-CS"/>
              <a:t>Протеини</a:t>
            </a:r>
            <a:r>
              <a:rPr lang="sr-Latn-CS"/>
              <a:t> (</a:t>
            </a:r>
            <a:r>
              <a:rPr lang="sr-Cyrl-RS"/>
              <a:t>у екстремним случајевима</a:t>
            </a:r>
            <a:r>
              <a:rPr lang="sr-Latn-CS"/>
              <a:t>)</a:t>
            </a:r>
          </a:p>
          <a:p>
            <a:endParaRPr lang="sr-Latn-C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72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663575" y="712788"/>
            <a:ext cx="822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r-Cyrl-CS" sz="3200" b="1"/>
              <a:t>ЕНЗИМСКО</a:t>
            </a:r>
            <a:r>
              <a:rPr lang="sr-Latn-CS" sz="3200" b="1"/>
              <a:t> </a:t>
            </a:r>
            <a:r>
              <a:rPr lang="sr-Cyrl-CS" sz="3200" b="1"/>
              <a:t>БИОХЕМИЈСКА</a:t>
            </a:r>
            <a:r>
              <a:rPr lang="sr-Latn-CS" sz="3200" b="1"/>
              <a:t> </a:t>
            </a:r>
            <a:r>
              <a:rPr lang="sr-Cyrl-CS" sz="3200" b="1"/>
              <a:t>УЛОГА</a:t>
            </a:r>
            <a:r>
              <a:rPr lang="sr-Latn-CS" sz="3200" b="1"/>
              <a:t> </a:t>
            </a:r>
            <a:r>
              <a:rPr lang="sr-Cyrl-CS" sz="3200" b="1"/>
              <a:t>ХРАНЕ</a:t>
            </a:r>
            <a:endParaRPr lang="en-US"/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428625" y="1714500"/>
            <a:ext cx="8064500" cy="458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r-Cyrl-CS"/>
              <a:t>Храна</a:t>
            </a:r>
            <a:r>
              <a:rPr lang="sr-Latn-CS"/>
              <a:t> </a:t>
            </a:r>
            <a:r>
              <a:rPr lang="sr-Cyrl-CS"/>
              <a:t>обезбеђује</a:t>
            </a:r>
            <a:r>
              <a:rPr lang="sr-Latn-CS"/>
              <a:t> </a:t>
            </a:r>
            <a:r>
              <a:rPr lang="sr-Cyrl-CS"/>
              <a:t>организму</a:t>
            </a:r>
            <a:r>
              <a:rPr lang="sr-Latn-CS"/>
              <a:t> </a:t>
            </a:r>
            <a:r>
              <a:rPr lang="sr-Cyrl-CS"/>
              <a:t>састојке</a:t>
            </a:r>
            <a:r>
              <a:rPr lang="sr-Latn-CS"/>
              <a:t> </a:t>
            </a:r>
            <a:r>
              <a:rPr lang="sr-Cyrl-CS"/>
              <a:t>неопходне</a:t>
            </a:r>
            <a:r>
              <a:rPr lang="sr-Latn-CS"/>
              <a:t> </a:t>
            </a:r>
            <a:r>
              <a:rPr lang="sr-Cyrl-CS"/>
              <a:t>за</a:t>
            </a:r>
            <a:r>
              <a:rPr lang="sr-Latn-CS"/>
              <a:t> </a:t>
            </a:r>
            <a:r>
              <a:rPr lang="sr-Cyrl-CS"/>
              <a:t>синтезу</a:t>
            </a:r>
            <a:r>
              <a:rPr lang="sr-Latn-CS"/>
              <a:t> </a:t>
            </a:r>
            <a:r>
              <a:rPr lang="sr-Cyrl-CS"/>
              <a:t>и</a:t>
            </a:r>
            <a:r>
              <a:rPr lang="sr-Latn-CS"/>
              <a:t> </a:t>
            </a:r>
            <a:r>
              <a:rPr lang="sr-Cyrl-CS"/>
              <a:t>функционисање</a:t>
            </a:r>
            <a:r>
              <a:rPr lang="sr-Latn-CS"/>
              <a:t> </a:t>
            </a:r>
            <a:r>
              <a:rPr lang="sr-Cyrl-CS"/>
              <a:t>ензима</a:t>
            </a:r>
            <a:r>
              <a:rPr lang="sr-Latn-CS"/>
              <a:t> </a:t>
            </a:r>
            <a:r>
              <a:rPr lang="sr-Cyrl-CS"/>
              <a:t>који</a:t>
            </a:r>
            <a:r>
              <a:rPr lang="sr-Latn-CS"/>
              <a:t> </a:t>
            </a:r>
            <a:r>
              <a:rPr lang="sr-Cyrl-CS"/>
              <a:t>учествују</a:t>
            </a:r>
            <a:r>
              <a:rPr lang="sr-Latn-CS"/>
              <a:t> </a:t>
            </a:r>
            <a:r>
              <a:rPr lang="sr-Cyrl-CS"/>
              <a:t>у</a:t>
            </a:r>
            <a:r>
              <a:rPr lang="sr-Latn-CS"/>
              <a:t> </a:t>
            </a:r>
            <a:r>
              <a:rPr lang="sr-Cyrl-CS"/>
              <a:t>извођењу</a:t>
            </a:r>
            <a:r>
              <a:rPr lang="sr-Latn-CS"/>
              <a:t> </a:t>
            </a:r>
            <a:r>
              <a:rPr lang="sr-Cyrl-CS"/>
              <a:t>бројних</a:t>
            </a:r>
            <a:r>
              <a:rPr lang="sr-Latn-CS"/>
              <a:t> </a:t>
            </a:r>
            <a:r>
              <a:rPr lang="sr-Cyrl-CS"/>
              <a:t>биохемијских</a:t>
            </a:r>
            <a:r>
              <a:rPr lang="sr-Latn-CS"/>
              <a:t> </a:t>
            </a:r>
            <a:r>
              <a:rPr lang="sr-Cyrl-CS"/>
              <a:t>реакција</a:t>
            </a:r>
            <a:r>
              <a:rPr lang="sr-Latn-CS"/>
              <a:t> </a:t>
            </a:r>
            <a:r>
              <a:rPr lang="sr-Cyrl-CS"/>
              <a:t>и</a:t>
            </a:r>
            <a:r>
              <a:rPr lang="sr-Latn-CS"/>
              <a:t> </a:t>
            </a:r>
            <a:r>
              <a:rPr lang="sr-Cyrl-CS"/>
              <a:t>метаболичким</a:t>
            </a:r>
            <a:r>
              <a:rPr lang="sr-Latn-CS"/>
              <a:t> </a:t>
            </a:r>
            <a:r>
              <a:rPr lang="sr-Cyrl-CS"/>
              <a:t>реакцијама</a:t>
            </a:r>
            <a:endParaRPr lang="sr-Latn-CS"/>
          </a:p>
          <a:p>
            <a:endParaRPr lang="sr-Latn-CS" u="sng"/>
          </a:p>
          <a:p>
            <a:r>
              <a:rPr lang="sr-Cyrl-CS" sz="2000" u="sng"/>
              <a:t>Протеини</a:t>
            </a:r>
            <a:r>
              <a:rPr lang="sr-Latn-CS" sz="2000"/>
              <a:t> </a:t>
            </a:r>
          </a:p>
          <a:p>
            <a:r>
              <a:rPr lang="sr-Cyrl-CS" sz="2000"/>
              <a:t>ензими</a:t>
            </a:r>
            <a:endParaRPr lang="sr-Latn-CS" sz="2000"/>
          </a:p>
          <a:p>
            <a:endParaRPr lang="sr-Latn-CS" sz="2000"/>
          </a:p>
          <a:p>
            <a:r>
              <a:rPr lang="sr-Cyrl-CS" sz="2000" u="sng"/>
              <a:t>Минерали</a:t>
            </a:r>
            <a:endParaRPr lang="sr-Latn-CS" sz="2000" u="sng"/>
          </a:p>
          <a:p>
            <a:r>
              <a:rPr lang="sr-Latn-CS" sz="2000"/>
              <a:t>Cu,Zn – delovi enzima superoksid-dismutaza (SOD); Se-deo enzima glutation-peroksidaza (GSH)</a:t>
            </a:r>
          </a:p>
          <a:p>
            <a:r>
              <a:rPr lang="sr-Latn-CS" sz="2000"/>
              <a:t>Mg,Ca-modulatori aktivnosti enzima</a:t>
            </a:r>
          </a:p>
          <a:p>
            <a:endParaRPr lang="sr-Latn-CS" sz="2000"/>
          </a:p>
          <a:p>
            <a:r>
              <a:rPr lang="sr-Cyrl-CS" sz="2000" u="sng"/>
              <a:t>Витамини</a:t>
            </a:r>
            <a:endParaRPr lang="sr-Latn-CS" sz="2000" u="sng"/>
          </a:p>
          <a:p>
            <a:r>
              <a:rPr lang="sr-Latn-CS" sz="2000"/>
              <a:t>vitamini B1, B2, PP, pantotenska kiselina su strukturni delovi koenzima  tiamin-pirofosfata, FAD, NAD, koenzima A</a:t>
            </a:r>
          </a:p>
        </p:txBody>
      </p:sp>
    </p:spTree>
    <p:extLst>
      <p:ext uri="{BB962C8B-B14F-4D97-AF65-F5344CB8AC3E}">
        <p14:creationId xmlns:p14="http://schemas.microsoft.com/office/powerpoint/2010/main" val="227852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457200" y="1368425"/>
            <a:ext cx="822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sr-Cyrl-RS" sz="3200" b="1"/>
              <a:t>ЗАШТИТНА УЛОГА ХРАНЕ</a:t>
            </a:r>
            <a:endParaRPr lang="en-US"/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539750" y="1952625"/>
            <a:ext cx="8064500" cy="366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r-Cyrl-CS"/>
              <a:t>Храна</a:t>
            </a:r>
            <a:r>
              <a:rPr lang="sr-Latn-CS"/>
              <a:t> </a:t>
            </a:r>
            <a:r>
              <a:rPr lang="sr-Cyrl-CS"/>
              <a:t>обезбеђује</a:t>
            </a:r>
            <a:r>
              <a:rPr lang="sr-Latn-CS"/>
              <a:t> </a:t>
            </a:r>
            <a:r>
              <a:rPr lang="sr-Cyrl-CS"/>
              <a:t>организму</a:t>
            </a:r>
            <a:r>
              <a:rPr lang="sr-Latn-CS"/>
              <a:t> </a:t>
            </a:r>
            <a:r>
              <a:rPr lang="sr-Cyrl-CS"/>
              <a:t>састојке</a:t>
            </a:r>
            <a:r>
              <a:rPr lang="sr-Latn-CS"/>
              <a:t> </a:t>
            </a:r>
            <a:r>
              <a:rPr lang="sr-Cyrl-RS"/>
              <a:t> који су </a:t>
            </a:r>
            <a:r>
              <a:rPr lang="sr-Cyrl-CS"/>
              <a:t>неопходни</a:t>
            </a:r>
            <a:r>
              <a:rPr lang="sr-Latn-CS"/>
              <a:t> </a:t>
            </a:r>
            <a:r>
              <a:rPr lang="sr-Cyrl-CS"/>
              <a:t>за</a:t>
            </a:r>
            <a:r>
              <a:rPr lang="sr-Latn-CS"/>
              <a:t> </a:t>
            </a:r>
            <a:r>
              <a:rPr lang="sr-Cyrl-CS"/>
              <a:t>нормално</a:t>
            </a:r>
            <a:r>
              <a:rPr lang="sr-Latn-CS"/>
              <a:t> </a:t>
            </a:r>
            <a:r>
              <a:rPr lang="sr-Cyrl-CS"/>
              <a:t>функционисање</a:t>
            </a:r>
            <a:r>
              <a:rPr lang="sr-Latn-CS"/>
              <a:t> </a:t>
            </a:r>
            <a:r>
              <a:rPr lang="sr-Cyrl-CS"/>
              <a:t>имуног</a:t>
            </a:r>
            <a:r>
              <a:rPr lang="sr-Latn-CS"/>
              <a:t> </a:t>
            </a:r>
            <a:r>
              <a:rPr lang="sr-Cyrl-CS"/>
              <a:t>система.</a:t>
            </a:r>
          </a:p>
          <a:p>
            <a:r>
              <a:rPr lang="sr-Cyrl-CS"/>
              <a:t>Заштитне материје су:</a:t>
            </a:r>
            <a:endParaRPr lang="sr-Latn-CS"/>
          </a:p>
          <a:p>
            <a:endParaRPr lang="sr-Latn-CS" u="sng"/>
          </a:p>
          <a:p>
            <a:r>
              <a:rPr lang="sr-Cyrl-CS" sz="2000" u="sng"/>
              <a:t>1. Протеини</a:t>
            </a:r>
            <a:r>
              <a:rPr lang="sr-Latn-CS" sz="2000"/>
              <a:t> </a:t>
            </a:r>
          </a:p>
          <a:p>
            <a:r>
              <a:rPr lang="sr-Cyrl-CS" sz="2000"/>
              <a:t>антитела</a:t>
            </a:r>
            <a:endParaRPr lang="sr-Latn-CS" sz="2000"/>
          </a:p>
          <a:p>
            <a:endParaRPr lang="sr-Latn-CS" sz="2000"/>
          </a:p>
          <a:p>
            <a:r>
              <a:rPr lang="sr-Cyrl-CS" sz="2000" u="sng"/>
              <a:t>2. Минерали</a:t>
            </a:r>
            <a:endParaRPr lang="sr-Latn-CS" sz="2000" u="sng"/>
          </a:p>
          <a:p>
            <a:r>
              <a:rPr lang="sr-Latn-CS" sz="2000"/>
              <a:t>Zn</a:t>
            </a:r>
          </a:p>
          <a:p>
            <a:endParaRPr lang="sr-Latn-CS" sz="2000"/>
          </a:p>
          <a:p>
            <a:r>
              <a:rPr lang="sr-Cyrl-CS" sz="2000" u="sng"/>
              <a:t>3. Витамини</a:t>
            </a:r>
            <a:endParaRPr lang="sr-Latn-CS" sz="2000" u="sng"/>
          </a:p>
          <a:p>
            <a:r>
              <a:rPr lang="sr-Cyrl-RS" sz="2000"/>
              <a:t>Витамини </a:t>
            </a:r>
            <a:r>
              <a:rPr lang="sr-Latn-CS" sz="2000"/>
              <a:t>C, A, E </a:t>
            </a:r>
            <a:r>
              <a:rPr lang="sr-Cyrl-CS" sz="2000"/>
              <a:t>модулирају</a:t>
            </a:r>
            <a:r>
              <a:rPr lang="sr-Latn-CS" sz="2000"/>
              <a:t> </a:t>
            </a:r>
            <a:r>
              <a:rPr lang="sr-Cyrl-CS" sz="2000"/>
              <a:t>имуни</a:t>
            </a:r>
            <a:r>
              <a:rPr lang="sr-Latn-CS" sz="2000"/>
              <a:t> </a:t>
            </a:r>
            <a:r>
              <a:rPr lang="sr-Cyrl-CS" sz="2000"/>
              <a:t>одговор</a:t>
            </a:r>
            <a:endParaRPr lang="sr-Latn-CS" sz="2000"/>
          </a:p>
        </p:txBody>
      </p:sp>
    </p:spTree>
    <p:extLst>
      <p:ext uri="{BB962C8B-B14F-4D97-AF65-F5344CB8AC3E}">
        <p14:creationId xmlns:p14="http://schemas.microsoft.com/office/powerpoint/2010/main" val="2383804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755650" y="1989138"/>
            <a:ext cx="82296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r-Cyrl-CS" sz="3200" b="1"/>
              <a:t>СОЦИЈАЛНА</a:t>
            </a:r>
            <a:r>
              <a:rPr lang="sr-Latn-CS" sz="3200" b="1"/>
              <a:t> </a:t>
            </a:r>
            <a:r>
              <a:rPr lang="sr-Cyrl-CS" sz="3200" b="1"/>
              <a:t>УЛОГА</a:t>
            </a:r>
            <a:r>
              <a:rPr lang="sr-Latn-CS" sz="3200" b="1"/>
              <a:t> </a:t>
            </a:r>
            <a:r>
              <a:rPr lang="sr-Cyrl-CS" sz="3200" b="1"/>
              <a:t>ХРАНЕ</a:t>
            </a:r>
            <a:endParaRPr lang="en-US"/>
          </a:p>
        </p:txBody>
      </p:sp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250825" y="3644900"/>
            <a:ext cx="80645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r-Cyrl-CS" sz="2400"/>
              <a:t>Адекватна</a:t>
            </a:r>
            <a:r>
              <a:rPr lang="sr-Latn-CS" sz="2400"/>
              <a:t> </a:t>
            </a:r>
            <a:r>
              <a:rPr lang="sr-Cyrl-CS" sz="2400"/>
              <a:t>исхрана</a:t>
            </a:r>
            <a:r>
              <a:rPr lang="sr-Latn-CS" sz="2400"/>
              <a:t> </a:t>
            </a:r>
            <a:r>
              <a:rPr lang="sr-Cyrl-CS" sz="2400"/>
              <a:t>омогућава</a:t>
            </a:r>
            <a:r>
              <a:rPr lang="sr-Latn-CS" sz="2400"/>
              <a:t> </a:t>
            </a:r>
            <a:r>
              <a:rPr lang="sr-Cyrl-CS" sz="2400"/>
              <a:t>човеку</a:t>
            </a:r>
            <a:r>
              <a:rPr lang="sr-Latn-CS" sz="2400"/>
              <a:t> </a:t>
            </a:r>
            <a:r>
              <a:rPr lang="sr-Cyrl-RS" sz="2400"/>
              <a:t>добро </a:t>
            </a:r>
            <a:r>
              <a:rPr lang="sr-Cyrl-CS" sz="2400"/>
              <a:t>социјално</a:t>
            </a:r>
            <a:r>
              <a:rPr lang="sr-Latn-CS" sz="2400"/>
              <a:t> </a:t>
            </a:r>
            <a:r>
              <a:rPr lang="sr-Cyrl-CS" sz="2400"/>
              <a:t>функционисање, на свим нивоима социјализације.</a:t>
            </a:r>
            <a:endParaRPr lang="sr-Latn-CS" sz="2400"/>
          </a:p>
          <a:p>
            <a:endParaRPr lang="sr-Latn-CS" sz="2400"/>
          </a:p>
          <a:p>
            <a:r>
              <a:rPr lang="sr-Cyrl-CS" sz="2400"/>
              <a:t>Ментално здравље, радна</a:t>
            </a:r>
            <a:r>
              <a:rPr lang="sr-Latn-CS" sz="2400"/>
              <a:t> </a:t>
            </a:r>
            <a:r>
              <a:rPr lang="sr-Cyrl-CS" sz="2400"/>
              <a:t>способност</a:t>
            </a:r>
            <a:r>
              <a:rPr lang="sr-Latn-CS" sz="2400"/>
              <a:t>, </a:t>
            </a:r>
            <a:r>
              <a:rPr lang="sr-Cyrl-CS" sz="2400"/>
              <a:t>психолошки</a:t>
            </a:r>
            <a:r>
              <a:rPr lang="sr-Latn-CS" sz="2400"/>
              <a:t> </a:t>
            </a:r>
            <a:r>
              <a:rPr lang="sr-Cyrl-CS" sz="2400"/>
              <a:t>статус и функционисање личности</a:t>
            </a:r>
            <a:r>
              <a:rPr lang="sr-Latn-CS" sz="2400"/>
              <a:t> </a:t>
            </a:r>
            <a:r>
              <a:rPr lang="sr-Cyrl-CS" sz="2400"/>
              <a:t>зависе</a:t>
            </a:r>
            <a:r>
              <a:rPr lang="sr-Latn-CS" sz="2400"/>
              <a:t> </a:t>
            </a:r>
            <a:r>
              <a:rPr lang="sr-Cyrl-CS" sz="2400"/>
              <a:t>и</a:t>
            </a:r>
            <a:r>
              <a:rPr lang="sr-Latn-CS" sz="2400"/>
              <a:t> </a:t>
            </a:r>
            <a:r>
              <a:rPr lang="sr-Cyrl-CS" sz="2400"/>
              <a:t>од</a:t>
            </a:r>
            <a:r>
              <a:rPr lang="sr-Latn-CS" sz="2400"/>
              <a:t> </a:t>
            </a:r>
            <a:r>
              <a:rPr lang="sr-Cyrl-CS" sz="2400"/>
              <a:t>стања</a:t>
            </a:r>
            <a:r>
              <a:rPr lang="sr-Latn-CS" sz="2400"/>
              <a:t> </a:t>
            </a:r>
            <a:r>
              <a:rPr lang="sr-Cyrl-CS" sz="2400"/>
              <a:t>ухрањености</a:t>
            </a:r>
            <a:endParaRPr lang="sr-Latn-CS" sz="2400" u="sng"/>
          </a:p>
        </p:txBody>
      </p:sp>
    </p:spTree>
    <p:extLst>
      <p:ext uri="{BB962C8B-B14F-4D97-AF65-F5344CB8AC3E}">
        <p14:creationId xmlns:p14="http://schemas.microsoft.com/office/powerpoint/2010/main" val="84935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395288" y="1989138"/>
            <a:ext cx="8229600" cy="390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sr-Cyrl-CS" sz="3200" b="1"/>
              <a:t>ПАТОЛОШКА</a:t>
            </a:r>
            <a:r>
              <a:rPr lang="sr-Latn-CS" sz="3200" b="1"/>
              <a:t> </a:t>
            </a:r>
            <a:r>
              <a:rPr lang="sr-Cyrl-CS" sz="3200" b="1"/>
              <a:t>УЛОГА</a:t>
            </a:r>
            <a:r>
              <a:rPr lang="sr-Latn-CS" sz="3200" b="1"/>
              <a:t> </a:t>
            </a:r>
            <a:r>
              <a:rPr lang="sr-Cyrl-CS" sz="3200" b="1"/>
              <a:t>ХРАНЕ</a:t>
            </a:r>
            <a:endParaRPr lang="sr-Latn-CS" sz="3200" b="1"/>
          </a:p>
          <a:p>
            <a:pPr eaLnBrk="1" hangingPunct="1"/>
            <a:endParaRPr lang="sr-Latn-CS" b="1"/>
          </a:p>
          <a:p>
            <a:pPr eaLnBrk="1" hangingPunct="1"/>
            <a:r>
              <a:rPr lang="sr-Cyrl-CS"/>
              <a:t>Храна</a:t>
            </a:r>
            <a:r>
              <a:rPr lang="sr-Latn-CS"/>
              <a:t> </a:t>
            </a:r>
            <a:r>
              <a:rPr lang="sr-Cyrl-CS"/>
              <a:t>може</a:t>
            </a:r>
            <a:r>
              <a:rPr lang="sr-Latn-CS"/>
              <a:t> </a:t>
            </a:r>
            <a:r>
              <a:rPr lang="sr-Cyrl-CS"/>
              <a:t>да</a:t>
            </a:r>
            <a:r>
              <a:rPr lang="sr-Latn-CS"/>
              <a:t> </a:t>
            </a:r>
            <a:r>
              <a:rPr lang="sr-Cyrl-CS"/>
              <a:t>буде</a:t>
            </a:r>
            <a:r>
              <a:rPr lang="sr-Latn-CS"/>
              <a:t> </a:t>
            </a:r>
            <a:r>
              <a:rPr lang="sr-Cyrl-RS"/>
              <a:t>и морбогени чинилац у случајевима када:</a:t>
            </a:r>
            <a:endParaRPr lang="sr-Cyrl-CS"/>
          </a:p>
          <a:p>
            <a:pPr eaLnBrk="1" hangingPunct="1"/>
            <a:endParaRPr lang="sr-Latn-CS"/>
          </a:p>
          <a:p>
            <a:pPr eaLnBrk="1" hangingPunct="1"/>
            <a:endParaRPr lang="sr-Latn-CS"/>
          </a:p>
          <a:p>
            <a:pPr eaLnBrk="1" hangingPunct="1"/>
            <a:r>
              <a:rPr lang="sr-Cyrl-CS"/>
              <a:t>1. Недостају одређени нутритијенти или их има у мањој количини од потребне-малнутриције-протеинско-енергетски дефицитрахитис, бери-бери, квашиоркор....</a:t>
            </a:r>
          </a:p>
          <a:p>
            <a:pPr eaLnBrk="1" hangingPunct="1"/>
            <a:r>
              <a:rPr lang="sr-Cyrl-CS"/>
              <a:t>2. Када је има у вишку количински, енергетскиили само појединих нутритијената-суфицити-видљиви (гојазност, каротенемиј, Вилсонова болест...) и невидљиви (хипертензија, атросклероза, малигне болести...)</a:t>
            </a:r>
            <a:endParaRPr lang="sr-Latn-CS"/>
          </a:p>
          <a:p>
            <a:pPr eaLnBrk="1" hangingPunct="1">
              <a:buSzPct val="95000"/>
            </a:pPr>
            <a:r>
              <a:rPr lang="sr-Cyrl-CS"/>
              <a:t>3. Када постоје алергије</a:t>
            </a:r>
            <a:r>
              <a:rPr lang="sr-Latn-CS"/>
              <a:t> </a:t>
            </a:r>
            <a:r>
              <a:rPr lang="sr-Cyrl-CS"/>
              <a:t>и</a:t>
            </a:r>
            <a:r>
              <a:rPr lang="sr-Latn-CS"/>
              <a:t> </a:t>
            </a:r>
            <a:r>
              <a:rPr lang="sr-Cyrl-CS"/>
              <a:t>интолеранције</a:t>
            </a:r>
          </a:p>
          <a:p>
            <a:pPr eaLnBrk="1" hangingPunct="1"/>
            <a:r>
              <a:rPr lang="sr-Cyrl-CS"/>
              <a:t>4.Интоксикације и тровања храном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181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"/>
          <p:cNvSpPr>
            <a:spLocks noChangeArrowheads="1"/>
          </p:cNvSpPr>
          <p:nvPr/>
        </p:nvSpPr>
        <p:spPr bwMode="auto">
          <a:xfrm>
            <a:off x="714375" y="1643063"/>
            <a:ext cx="8215313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r-Cyrl-CS" sz="3600" b="1">
                <a:solidFill>
                  <a:srgbClr val="CC0000"/>
                </a:solidFill>
              </a:rPr>
              <a:t>Да</a:t>
            </a:r>
            <a:r>
              <a:rPr lang="sl-SI" sz="3600" b="1">
                <a:solidFill>
                  <a:srgbClr val="CC0000"/>
                </a:solidFill>
              </a:rPr>
              <a:t> </a:t>
            </a:r>
            <a:r>
              <a:rPr lang="sr-Cyrl-CS" sz="3600" b="1">
                <a:solidFill>
                  <a:srgbClr val="CC0000"/>
                </a:solidFill>
              </a:rPr>
              <a:t>би</a:t>
            </a:r>
            <a:r>
              <a:rPr lang="sl-SI" sz="3600" b="1">
                <a:solidFill>
                  <a:srgbClr val="CC0000"/>
                </a:solidFill>
              </a:rPr>
              <a:t> </a:t>
            </a:r>
            <a:r>
              <a:rPr lang="sr-Cyrl-CS" sz="3600" b="1">
                <a:solidFill>
                  <a:srgbClr val="CC0000"/>
                </a:solidFill>
              </a:rPr>
              <a:t>храна</a:t>
            </a:r>
            <a:r>
              <a:rPr lang="sl-SI" sz="3600" b="1">
                <a:solidFill>
                  <a:srgbClr val="CC0000"/>
                </a:solidFill>
              </a:rPr>
              <a:t> </a:t>
            </a:r>
            <a:r>
              <a:rPr lang="sr-Cyrl-CS" sz="3600" b="1">
                <a:solidFill>
                  <a:srgbClr val="CC0000"/>
                </a:solidFill>
              </a:rPr>
              <a:t>могла</a:t>
            </a:r>
            <a:r>
              <a:rPr lang="sl-SI" sz="3600" b="1">
                <a:solidFill>
                  <a:srgbClr val="CC0000"/>
                </a:solidFill>
              </a:rPr>
              <a:t> </a:t>
            </a:r>
            <a:r>
              <a:rPr lang="sr-Cyrl-CS" sz="3600" b="1">
                <a:solidFill>
                  <a:srgbClr val="CC0000"/>
                </a:solidFill>
              </a:rPr>
              <a:t>да</a:t>
            </a:r>
            <a:r>
              <a:rPr lang="sl-SI" sz="3600" b="1">
                <a:solidFill>
                  <a:srgbClr val="CC0000"/>
                </a:solidFill>
              </a:rPr>
              <a:t> </a:t>
            </a:r>
            <a:r>
              <a:rPr lang="sr-Cyrl-CS" sz="3600" b="1">
                <a:solidFill>
                  <a:srgbClr val="CC0000"/>
                </a:solidFill>
              </a:rPr>
              <a:t>оствари</a:t>
            </a:r>
            <a:r>
              <a:rPr lang="sl-SI" sz="3600" b="1">
                <a:solidFill>
                  <a:srgbClr val="CC0000"/>
                </a:solidFill>
              </a:rPr>
              <a:t> </a:t>
            </a:r>
            <a:r>
              <a:rPr lang="sr-Cyrl-CS" sz="3600" b="1">
                <a:solidFill>
                  <a:srgbClr val="CC0000"/>
                </a:solidFill>
              </a:rPr>
              <a:t>своје</a:t>
            </a:r>
            <a:r>
              <a:rPr lang="sl-SI" sz="3600" b="1">
                <a:solidFill>
                  <a:srgbClr val="CC0000"/>
                </a:solidFill>
              </a:rPr>
              <a:t> </a:t>
            </a:r>
            <a:r>
              <a:rPr lang="sr-Cyrl-CS" sz="3600" b="1">
                <a:solidFill>
                  <a:srgbClr val="CC0000"/>
                </a:solidFill>
              </a:rPr>
              <a:t>улоге</a:t>
            </a:r>
            <a:r>
              <a:rPr lang="sl-SI" sz="3600" b="1">
                <a:solidFill>
                  <a:srgbClr val="CC0000"/>
                </a:solidFill>
              </a:rPr>
              <a:t> </a:t>
            </a:r>
            <a:r>
              <a:rPr lang="sr-Cyrl-CS" sz="3600" b="1">
                <a:solidFill>
                  <a:srgbClr val="CC0000"/>
                </a:solidFill>
              </a:rPr>
              <a:t>мора</a:t>
            </a:r>
            <a:r>
              <a:rPr lang="sl-SI" sz="3600" b="1">
                <a:solidFill>
                  <a:srgbClr val="CC0000"/>
                </a:solidFill>
              </a:rPr>
              <a:t> </a:t>
            </a:r>
            <a:r>
              <a:rPr lang="sr-Cyrl-CS" sz="3600" b="1">
                <a:solidFill>
                  <a:srgbClr val="CC0000"/>
                </a:solidFill>
              </a:rPr>
              <a:t>бити</a:t>
            </a:r>
            <a:r>
              <a:rPr lang="sl-SI" sz="3600" b="1">
                <a:solidFill>
                  <a:srgbClr val="CC0000"/>
                </a:solidFill>
              </a:rPr>
              <a:t> </a:t>
            </a:r>
            <a:r>
              <a:rPr lang="sr-Cyrl-CS" sz="3600" b="1">
                <a:solidFill>
                  <a:srgbClr val="CC0000"/>
                </a:solidFill>
              </a:rPr>
              <a:t>биолошки</a:t>
            </a:r>
            <a:r>
              <a:rPr lang="sl-SI" sz="3600" b="1">
                <a:solidFill>
                  <a:srgbClr val="CC0000"/>
                </a:solidFill>
              </a:rPr>
              <a:t> </a:t>
            </a:r>
            <a:r>
              <a:rPr lang="sr-Cyrl-CS" sz="3600" b="1">
                <a:solidFill>
                  <a:srgbClr val="CC0000"/>
                </a:solidFill>
              </a:rPr>
              <a:t>вредна</a:t>
            </a:r>
            <a:r>
              <a:rPr lang="sl-SI" sz="3600" b="1">
                <a:solidFill>
                  <a:srgbClr val="CC0000"/>
                </a:solidFill>
              </a:rPr>
              <a:t> </a:t>
            </a:r>
            <a:r>
              <a:rPr lang="sr-Cyrl-CS" sz="3600" b="1">
                <a:solidFill>
                  <a:srgbClr val="CC0000"/>
                </a:solidFill>
              </a:rPr>
              <a:t>и</a:t>
            </a:r>
            <a:r>
              <a:rPr lang="sl-SI" sz="3600" b="1">
                <a:solidFill>
                  <a:srgbClr val="CC0000"/>
                </a:solidFill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sl-SI" sz="3600" b="1">
                <a:solidFill>
                  <a:srgbClr val="CC0000"/>
                </a:solidFill>
              </a:rPr>
              <a:t>            </a:t>
            </a:r>
            <a:r>
              <a:rPr lang="sr-Cyrl-CS" sz="3600" b="1">
                <a:solidFill>
                  <a:srgbClr val="CC0000"/>
                </a:solidFill>
              </a:rPr>
              <a:t>здравствено</a:t>
            </a:r>
            <a:r>
              <a:rPr lang="sl-SI" sz="3600" b="1">
                <a:solidFill>
                  <a:srgbClr val="CC0000"/>
                </a:solidFill>
              </a:rPr>
              <a:t> </a:t>
            </a:r>
            <a:r>
              <a:rPr lang="sr-Cyrl-CS" sz="3600" b="1">
                <a:solidFill>
                  <a:srgbClr val="CC0000"/>
                </a:solidFill>
              </a:rPr>
              <a:t>безбедна</a:t>
            </a:r>
            <a:endParaRPr lang="en-US" sz="3600" b="1">
              <a:solidFill>
                <a:srgbClr val="C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8667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468313" y="2060575"/>
            <a:ext cx="8280400" cy="4264025"/>
          </a:xfrm>
        </p:spPr>
        <p:txBody>
          <a:bodyPr>
            <a:normAutofit lnSpcReduction="10000"/>
          </a:bodyPr>
          <a:lstStyle/>
          <a:p>
            <a:pPr algn="just"/>
            <a:endParaRPr lang="en-US" sz="2800" b="1" dirty="0" smtClean="0"/>
          </a:p>
          <a:p>
            <a:pPr algn="just"/>
            <a:endParaRPr lang="en-US" sz="2800" b="1" dirty="0" smtClean="0"/>
          </a:p>
          <a:p>
            <a:pPr algn="just"/>
            <a:r>
              <a:rPr lang="en-US" sz="2800" b="1" dirty="0" err="1" smtClean="0">
                <a:solidFill>
                  <a:schemeClr val="tx1"/>
                </a:solidFill>
              </a:rPr>
              <a:t>су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са</a:t>
            </a:r>
            <a:r>
              <a:rPr lang="sr-Cyrl-CS" sz="2800" b="1" dirty="0" smtClean="0">
                <a:solidFill>
                  <a:schemeClr val="tx1"/>
                </a:solidFill>
              </a:rPr>
              <a:t>с</a:t>
            </a:r>
            <a:r>
              <a:rPr lang="en-US" sz="2800" b="1" dirty="0" err="1" smtClean="0">
                <a:solidFill>
                  <a:schemeClr val="tx1"/>
                </a:solidFill>
              </a:rPr>
              <a:t>тој</a:t>
            </a:r>
            <a:r>
              <a:rPr lang="sr-Cyrl-CS" sz="2800" b="1" dirty="0" smtClean="0">
                <a:solidFill>
                  <a:schemeClr val="tx1"/>
                </a:solidFill>
              </a:rPr>
              <a:t>ц</a:t>
            </a:r>
            <a:r>
              <a:rPr lang="en-US" sz="2800" b="1" dirty="0" smtClean="0">
                <a:solidFill>
                  <a:schemeClr val="tx1"/>
                </a:solidFill>
              </a:rPr>
              <a:t>и </a:t>
            </a:r>
            <a:r>
              <a:rPr lang="en-US" sz="2800" b="1" dirty="0" err="1" smtClean="0">
                <a:solidFill>
                  <a:schemeClr val="tx1"/>
                </a:solidFill>
              </a:rPr>
              <a:t>намирни</a:t>
            </a:r>
            <a:r>
              <a:rPr lang="sr-Cyrl-CS" sz="2800" b="1" dirty="0" smtClean="0">
                <a:solidFill>
                  <a:schemeClr val="tx1"/>
                </a:solidFill>
              </a:rPr>
              <a:t>ц</a:t>
            </a:r>
            <a:r>
              <a:rPr lang="en-US" sz="2800" b="1" dirty="0" smtClean="0">
                <a:solidFill>
                  <a:schemeClr val="tx1"/>
                </a:solidFill>
              </a:rPr>
              <a:t>а </a:t>
            </a:r>
            <a:r>
              <a:rPr lang="en-US" sz="2800" b="1" dirty="0" err="1" smtClean="0">
                <a:solidFill>
                  <a:schemeClr val="tx1"/>
                </a:solidFill>
              </a:rPr>
              <a:t>који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су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неопходни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за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одржав</a:t>
            </a:r>
            <a:r>
              <a:rPr lang="sr-Cyrl-CS" sz="2800" b="1" dirty="0" smtClean="0">
                <a:solidFill>
                  <a:schemeClr val="tx1"/>
                </a:solidFill>
              </a:rPr>
              <a:t>а</a:t>
            </a:r>
            <a:r>
              <a:rPr lang="en-US" sz="2800" b="1" dirty="0" err="1" smtClean="0">
                <a:solidFill>
                  <a:schemeClr val="tx1"/>
                </a:solidFill>
              </a:rPr>
              <a:t>ње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живота</a:t>
            </a:r>
            <a:r>
              <a:rPr lang="en-US" sz="2800" b="1" dirty="0" smtClean="0">
                <a:solidFill>
                  <a:schemeClr val="tx1"/>
                </a:solidFill>
              </a:rPr>
              <a:t>, </a:t>
            </a:r>
            <a:r>
              <a:rPr lang="en-US" sz="2800" b="1" dirty="0" err="1" smtClean="0">
                <a:solidFill>
                  <a:schemeClr val="tx1"/>
                </a:solidFill>
              </a:rPr>
              <a:t>раст</a:t>
            </a:r>
            <a:r>
              <a:rPr lang="en-US" sz="2800" b="1" dirty="0" smtClean="0">
                <a:solidFill>
                  <a:schemeClr val="tx1"/>
                </a:solidFill>
              </a:rPr>
              <a:t>, </a:t>
            </a:r>
            <a:r>
              <a:rPr lang="en-US" sz="2800" b="1" dirty="0" err="1" smtClean="0">
                <a:solidFill>
                  <a:schemeClr val="tx1"/>
                </a:solidFill>
              </a:rPr>
              <a:t>развој</a:t>
            </a:r>
            <a:r>
              <a:rPr lang="en-US" sz="2800" b="1" dirty="0" smtClean="0">
                <a:solidFill>
                  <a:schemeClr val="tx1"/>
                </a:solidFill>
              </a:rPr>
              <a:t> и </a:t>
            </a:r>
            <a:r>
              <a:rPr lang="en-US" sz="2800" b="1" dirty="0" err="1" smtClean="0">
                <a:solidFill>
                  <a:schemeClr val="tx1"/>
                </a:solidFill>
              </a:rPr>
              <a:t>репродук</a:t>
            </a:r>
            <a:r>
              <a:rPr lang="sr-Cyrl-CS" sz="2800" b="1" dirty="0" smtClean="0">
                <a:solidFill>
                  <a:schemeClr val="tx1"/>
                </a:solidFill>
              </a:rPr>
              <a:t>ц</a:t>
            </a:r>
            <a:r>
              <a:rPr lang="en-US" sz="2800" b="1" dirty="0" err="1" smtClean="0">
                <a:solidFill>
                  <a:schemeClr val="tx1"/>
                </a:solidFill>
              </a:rPr>
              <a:t>ију</a:t>
            </a:r>
            <a:r>
              <a:rPr lang="en-US" sz="2800" b="1" dirty="0" smtClean="0">
                <a:solidFill>
                  <a:schemeClr val="tx1"/>
                </a:solidFill>
              </a:rPr>
              <a:t> (</a:t>
            </a:r>
            <a:r>
              <a:rPr lang="en-US" sz="2800" b="1" i="1" dirty="0" err="1" smtClean="0">
                <a:solidFill>
                  <a:schemeClr val="tx1"/>
                </a:solidFill>
              </a:rPr>
              <a:t>размножав</a:t>
            </a:r>
            <a:r>
              <a:rPr lang="sr-Cyrl-CS" sz="2800" b="1" i="1" dirty="0" smtClean="0">
                <a:solidFill>
                  <a:schemeClr val="tx1"/>
                </a:solidFill>
              </a:rPr>
              <a:t>а</a:t>
            </a:r>
            <a:r>
              <a:rPr lang="en-US" sz="2800" b="1" i="1" dirty="0" err="1" smtClean="0">
                <a:solidFill>
                  <a:schemeClr val="tx1"/>
                </a:solidFill>
              </a:rPr>
              <a:t>ње</a:t>
            </a:r>
            <a:r>
              <a:rPr lang="en-US" sz="2800" b="1" dirty="0" smtClean="0">
                <a:solidFill>
                  <a:schemeClr val="tx1"/>
                </a:solidFill>
              </a:rPr>
              <a:t>).</a:t>
            </a:r>
            <a:endParaRPr lang="sr-Cyrl-RS" sz="2800" b="1" dirty="0" smtClean="0">
              <a:solidFill>
                <a:schemeClr val="tx1"/>
              </a:solidFill>
            </a:endParaRPr>
          </a:p>
          <a:p>
            <a:pPr algn="just"/>
            <a:endParaRPr lang="sr-Cyrl-RS" sz="1900" b="1" dirty="0" smtClean="0">
              <a:solidFill>
                <a:schemeClr val="tx1"/>
              </a:solidFill>
            </a:endParaRPr>
          </a:p>
          <a:p>
            <a:pPr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1900" dirty="0" smtClean="0">
                <a:solidFill>
                  <a:schemeClr val="tx1"/>
                </a:solidFill>
              </a:rPr>
              <a:t>Органске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или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неорганске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супстанце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које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су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део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намирица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и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које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човек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може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да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користи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у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циљу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задовољења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својих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животних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потреба</a:t>
            </a:r>
            <a:r>
              <a:rPr lang="sr-Latn-CS" sz="1900" dirty="0" smtClean="0">
                <a:solidFill>
                  <a:schemeClr val="tx1"/>
                </a:solidFill>
              </a:rPr>
              <a:t> (</a:t>
            </a:r>
            <a:r>
              <a:rPr lang="sr-Cyrl-CS" sz="1900" dirty="0" smtClean="0">
                <a:solidFill>
                  <a:schemeClr val="tx1"/>
                </a:solidFill>
              </a:rPr>
              <a:t>физиолошка</a:t>
            </a:r>
            <a:r>
              <a:rPr lang="sr-Latn-CS" sz="1900" dirty="0" smtClean="0">
                <a:solidFill>
                  <a:schemeClr val="tx1"/>
                </a:solidFill>
              </a:rPr>
              <a:t>)</a:t>
            </a:r>
            <a:endParaRPr lang="sr-Cyrl-RS" sz="1900" dirty="0" smtClean="0">
              <a:solidFill>
                <a:schemeClr val="tx1"/>
              </a:solidFill>
            </a:endParaRPr>
          </a:p>
          <a:p>
            <a:pPr>
              <a:buClr>
                <a:srgbClr val="A50021"/>
              </a:buClr>
              <a:buSzPct val="75000"/>
              <a:buFont typeface="Wingdings" pitchFamily="2" charset="2"/>
              <a:buChar char="n"/>
            </a:pPr>
            <a:endParaRPr lang="sr-Latn-CS" sz="1900" dirty="0" smtClean="0">
              <a:solidFill>
                <a:schemeClr val="tx1"/>
              </a:solidFill>
            </a:endParaRPr>
          </a:p>
          <a:p>
            <a:pPr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1900" dirty="0" smtClean="0">
                <a:solidFill>
                  <a:schemeClr val="tx1"/>
                </a:solidFill>
              </a:rPr>
              <a:t>Једињења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одређеног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хемијског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састава</a:t>
            </a:r>
            <a:r>
              <a:rPr lang="sr-Latn-CS" sz="1900" dirty="0" smtClean="0">
                <a:solidFill>
                  <a:schemeClr val="tx1"/>
                </a:solidFill>
              </a:rPr>
              <a:t>, </a:t>
            </a:r>
            <a:r>
              <a:rPr lang="sr-Cyrl-CS" sz="1900" dirty="0" smtClean="0">
                <a:solidFill>
                  <a:schemeClr val="tx1"/>
                </a:solidFill>
              </a:rPr>
              <a:t>која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могу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да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се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изолују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у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чистом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стању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из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намирница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и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служе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за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исхрану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људи</a:t>
            </a:r>
            <a:r>
              <a:rPr lang="sr-Latn-CS" sz="1900" dirty="0" smtClean="0">
                <a:solidFill>
                  <a:schemeClr val="tx1"/>
                </a:solidFill>
              </a:rPr>
              <a:t> (</a:t>
            </a:r>
            <a:r>
              <a:rPr lang="sr-Cyrl-CS" sz="1900" dirty="0" smtClean="0">
                <a:solidFill>
                  <a:schemeClr val="tx1"/>
                </a:solidFill>
              </a:rPr>
              <a:t>хемијско</a:t>
            </a:r>
            <a:r>
              <a:rPr lang="sr-Latn-CS" sz="1900" dirty="0" smtClean="0">
                <a:solidFill>
                  <a:schemeClr val="tx1"/>
                </a:solidFill>
              </a:rPr>
              <a:t>-</a:t>
            </a:r>
            <a:r>
              <a:rPr lang="sr-Cyrl-CS" sz="1900" dirty="0" smtClean="0">
                <a:solidFill>
                  <a:schemeClr val="tx1"/>
                </a:solidFill>
              </a:rPr>
              <a:t>физиолошка</a:t>
            </a:r>
            <a:r>
              <a:rPr lang="sr-Latn-CS" sz="1900" dirty="0" smtClean="0">
                <a:solidFill>
                  <a:schemeClr val="tx1"/>
                </a:solidFill>
              </a:rPr>
              <a:t>)</a:t>
            </a:r>
            <a:endParaRPr lang="en-US" sz="1900" dirty="0" smtClean="0">
              <a:solidFill>
                <a:schemeClr val="tx1"/>
              </a:solidFill>
            </a:endParaRPr>
          </a:p>
          <a:p>
            <a:pPr algn="just"/>
            <a:endParaRPr lang="sr-Latn-CS" sz="1600" dirty="0" smtClean="0"/>
          </a:p>
        </p:txBody>
      </p:sp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357188" y="1500188"/>
            <a:ext cx="80645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b="1">
                <a:latin typeface="Verdana" pitchFamily="34" charset="0"/>
              </a:rPr>
              <a:t>ХРАНЉИВЕ МАТЕРИЈЕ</a:t>
            </a:r>
            <a:r>
              <a:rPr lang="sr-Cyrl-CS" sz="3200" b="1">
                <a:latin typeface="Verdana" pitchFamily="34" charset="0"/>
              </a:rPr>
              <a:t>-</a:t>
            </a:r>
            <a:r>
              <a:rPr lang="sr-Latn-CS" sz="3200" b="1">
                <a:latin typeface="Verdana" pitchFamily="34" charset="0"/>
              </a:rPr>
              <a:t>дефини</a:t>
            </a:r>
            <a:r>
              <a:rPr lang="sr-Cyrl-CS" sz="3200" b="1">
                <a:latin typeface="Verdana" pitchFamily="34" charset="0"/>
              </a:rPr>
              <a:t>ц</a:t>
            </a:r>
            <a:r>
              <a:rPr lang="sr-Latn-CS" sz="3200" b="1">
                <a:latin typeface="Verdana" pitchFamily="34" charset="0"/>
              </a:rPr>
              <a:t>ија</a:t>
            </a:r>
            <a:endParaRPr lang="en-US" sz="3200" b="1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75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Content Placeholder 2"/>
          <p:cNvSpPr>
            <a:spLocks noGrp="1"/>
          </p:cNvSpPr>
          <p:nvPr>
            <p:ph idx="4294967295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 marL="0" indent="0" algn="just">
              <a:buNone/>
            </a:pPr>
            <a:r>
              <a:rPr lang="sr-Cyrl-CS" dirty="0" smtClean="0"/>
              <a:t>Од правилности исхране зависи:</a:t>
            </a:r>
          </a:p>
          <a:p>
            <a:pPr algn="just"/>
            <a:r>
              <a:rPr lang="sr-Cyrl-CS" dirty="0" smtClean="0"/>
              <a:t>здравствено стање спортиста</a:t>
            </a:r>
          </a:p>
          <a:p>
            <a:pPr algn="just"/>
            <a:r>
              <a:rPr lang="sr-Cyrl-CS" dirty="0" smtClean="0"/>
              <a:t>резултати које они постижу </a:t>
            </a:r>
          </a:p>
          <a:p>
            <a:pPr algn="just"/>
            <a:r>
              <a:rPr lang="sr-Cyrl-CS" dirty="0" smtClean="0"/>
              <a:t>спортисти строго треба да воде рачуна о  својим нутритивним потребама и начину исхране пре, за време и после тренинга</a:t>
            </a:r>
            <a:endParaRPr lang="sr-Cyrl-RS" dirty="0"/>
          </a:p>
          <a:p>
            <a:pPr algn="just"/>
            <a:r>
              <a:rPr lang="sr-Cyrl-CS" dirty="0" smtClean="0"/>
              <a:t>ПРАВИЛНА </a:t>
            </a:r>
            <a:r>
              <a:rPr lang="sr-Cyrl-CS" dirty="0" smtClean="0">
                <a:effectLst/>
              </a:rPr>
              <a:t>ИСХРАНА</a:t>
            </a:r>
            <a:r>
              <a:rPr lang="en-US" dirty="0" smtClean="0">
                <a:effectLst/>
              </a:rPr>
              <a:t> </a:t>
            </a:r>
            <a:r>
              <a:rPr lang="sr-Cyrl-CS" dirty="0" smtClean="0">
                <a:effectLst/>
              </a:rPr>
              <a:t>НЕ</a:t>
            </a:r>
            <a:r>
              <a:rPr lang="en-US" dirty="0" smtClean="0">
                <a:effectLst/>
              </a:rPr>
              <a:t> </a:t>
            </a:r>
            <a:r>
              <a:rPr lang="sr-Cyrl-RS" dirty="0" smtClean="0">
                <a:effectLst/>
              </a:rPr>
              <a:t>МОЖЕ ДА </a:t>
            </a:r>
            <a:r>
              <a:rPr lang="sr-Cyrl-CS" dirty="0" smtClean="0">
                <a:effectLst/>
              </a:rPr>
              <a:t>СТВОРИ</a:t>
            </a:r>
            <a:r>
              <a:rPr lang="en-US" dirty="0" smtClean="0">
                <a:effectLst/>
              </a:rPr>
              <a:t> </a:t>
            </a:r>
            <a:r>
              <a:rPr lang="sr-Cyrl-CS" dirty="0" smtClean="0">
                <a:effectLst/>
              </a:rPr>
              <a:t>ДОБРОГ</a:t>
            </a:r>
            <a:r>
              <a:rPr lang="en-US" dirty="0" smtClean="0">
                <a:effectLst/>
              </a:rPr>
              <a:t> </a:t>
            </a:r>
            <a:r>
              <a:rPr lang="sr-Cyrl-CS" dirty="0" smtClean="0">
                <a:effectLst/>
              </a:rPr>
              <a:t>СПОРТИСТУ</a:t>
            </a:r>
            <a:r>
              <a:rPr lang="en-US" dirty="0" smtClean="0">
                <a:effectLst/>
              </a:rPr>
              <a:t>, </a:t>
            </a:r>
            <a:r>
              <a:rPr lang="sr-Cyrl-CS" dirty="0" smtClean="0">
                <a:effectLst/>
              </a:rPr>
              <a:t>АЛИ</a:t>
            </a:r>
            <a:r>
              <a:rPr lang="en-US" dirty="0" smtClean="0">
                <a:effectLst/>
              </a:rPr>
              <a:t> </a:t>
            </a:r>
            <a:r>
              <a:rPr lang="sr-Cyrl-CS" dirty="0" smtClean="0">
                <a:effectLst/>
              </a:rPr>
              <a:t>ГА</a:t>
            </a:r>
            <a:r>
              <a:rPr lang="en-US" dirty="0" smtClean="0">
                <a:effectLst/>
              </a:rPr>
              <a:t> </a:t>
            </a:r>
            <a:r>
              <a:rPr lang="sr-Cyrl-CS" dirty="0" smtClean="0">
                <a:effectLst/>
              </a:rPr>
              <a:t>НЕПРАВИЛНА </a:t>
            </a:r>
            <a:r>
              <a:rPr lang="en-US" dirty="0" smtClean="0">
                <a:effectLst/>
              </a:rPr>
              <a:t> </a:t>
            </a:r>
            <a:r>
              <a:rPr lang="sr-Cyrl-CS" dirty="0" smtClean="0">
                <a:effectLst/>
              </a:rPr>
              <a:t>ИСХРАНА</a:t>
            </a:r>
            <a:r>
              <a:rPr lang="en-US" dirty="0" smtClean="0">
                <a:effectLst/>
              </a:rPr>
              <a:t> </a:t>
            </a:r>
            <a:r>
              <a:rPr lang="sr-Cyrl-CS" dirty="0" smtClean="0">
                <a:effectLst/>
              </a:rPr>
              <a:t>ЗАСИГУРНО</a:t>
            </a:r>
            <a:r>
              <a:rPr lang="en-US" dirty="0" smtClean="0">
                <a:effectLst/>
              </a:rPr>
              <a:t> </a:t>
            </a:r>
            <a:r>
              <a:rPr lang="sr-Cyrl-CS" dirty="0" smtClean="0">
                <a:effectLst/>
              </a:rPr>
              <a:t>ЧИНИ</a:t>
            </a:r>
            <a:r>
              <a:rPr lang="en-US" dirty="0" smtClean="0">
                <a:effectLst/>
              </a:rPr>
              <a:t> </a:t>
            </a:r>
            <a:r>
              <a:rPr lang="sr-Cyrl-RS" dirty="0" smtClean="0">
                <a:effectLst/>
              </a:rPr>
              <a:t>МАЊЕ УСПЕШНИМ!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02744596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484312"/>
            <a:ext cx="8280400" cy="5145087"/>
          </a:xfrm>
        </p:spPr>
        <p:txBody>
          <a:bodyPr/>
          <a:lstStyle/>
          <a:p>
            <a:pPr marL="190500" indent="-190500" algn="just">
              <a:lnSpc>
                <a:spcPct val="80000"/>
              </a:lnSpc>
              <a:buClr>
                <a:schemeClr val="bg2"/>
              </a:buClr>
              <a:buFont typeface="Wingdings" pitchFamily="2" charset="2"/>
              <a:buAutoNum type="arabicPeriod"/>
            </a:pPr>
            <a:endParaRPr lang="sr-Cyrl-CS" sz="1800" b="1" dirty="0" smtClean="0">
              <a:solidFill>
                <a:schemeClr val="bg2"/>
              </a:solidFill>
            </a:endParaRPr>
          </a:p>
          <a:p>
            <a:pPr marL="190500" indent="-190500" algn="just">
              <a:lnSpc>
                <a:spcPct val="80000"/>
              </a:lnSpc>
              <a:buClr>
                <a:schemeClr val="bg2"/>
              </a:buClr>
              <a:buFont typeface="Wingdings" pitchFamily="2" charset="2"/>
              <a:buAutoNum type="arabicPeriod"/>
            </a:pPr>
            <a:endParaRPr lang="sr-Cyrl-CS" sz="1800" b="1" dirty="0" smtClean="0">
              <a:solidFill>
                <a:schemeClr val="bg2"/>
              </a:solidFill>
            </a:endParaRPr>
          </a:p>
          <a:p>
            <a:pPr marL="190500" indent="-190500" algn="just">
              <a:lnSpc>
                <a:spcPct val="80000"/>
              </a:lnSpc>
              <a:buClr>
                <a:schemeClr val="bg2"/>
              </a:buClr>
              <a:buFont typeface="Wingdings" pitchFamily="2" charset="2"/>
              <a:buAutoNum type="arabicPeriod"/>
            </a:pPr>
            <a:endParaRPr lang="sr-Cyrl-CS" sz="1800" b="1" dirty="0" smtClean="0">
              <a:solidFill>
                <a:schemeClr val="bg2"/>
              </a:solidFill>
            </a:endParaRPr>
          </a:p>
          <a:p>
            <a:pPr marL="190500" indent="-190500" algn="just">
              <a:lnSpc>
                <a:spcPct val="80000"/>
              </a:lnSpc>
              <a:buClr>
                <a:schemeClr val="bg2"/>
              </a:buClr>
            </a:pPr>
            <a:r>
              <a:rPr lang="en-US" sz="2000" b="1" dirty="0" err="1" smtClean="0">
                <a:solidFill>
                  <a:schemeClr val="tx1"/>
                </a:solidFill>
              </a:rPr>
              <a:t>По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значају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за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организам</a:t>
            </a:r>
            <a:endParaRPr lang="sr-Latn-CS" sz="20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  <a:buClr>
                <a:schemeClr val="tx1"/>
              </a:buClr>
            </a:pPr>
            <a:endParaRPr lang="en-US" sz="2000" b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Clr>
                <a:schemeClr val="tx1"/>
              </a:buClr>
            </a:pPr>
            <a:r>
              <a:rPr lang="en-US" sz="2000" b="1" dirty="0" err="1" smtClean="0">
                <a:solidFill>
                  <a:schemeClr val="tx1"/>
                </a:solidFill>
              </a:rPr>
              <a:t>Битне</a:t>
            </a:r>
            <a:endParaRPr lang="fr-FR" sz="2000" b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sr-Latn-CS" sz="2000" b="1" dirty="0" smtClean="0">
                <a:solidFill>
                  <a:schemeClr val="tx1"/>
                </a:solidFill>
              </a:rPr>
              <a:t>		</a:t>
            </a:r>
            <a:r>
              <a:rPr lang="fr-FR" sz="2000" b="1" dirty="0" err="1" smtClean="0">
                <a:solidFill>
                  <a:schemeClr val="tx1"/>
                </a:solidFill>
              </a:rPr>
              <a:t>Не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стварају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се</a:t>
            </a:r>
            <a:r>
              <a:rPr lang="fr-FR" sz="2000" b="1" dirty="0" smtClean="0">
                <a:solidFill>
                  <a:schemeClr val="tx1"/>
                </a:solidFill>
              </a:rPr>
              <a:t> у </a:t>
            </a:r>
            <a:r>
              <a:rPr lang="fr-FR" sz="2000" b="1" dirty="0" err="1" smtClean="0">
                <a:solidFill>
                  <a:schemeClr val="tx1"/>
                </a:solidFill>
              </a:rPr>
              <a:t>организму</a:t>
            </a:r>
            <a:r>
              <a:rPr lang="fr-FR" sz="2000" b="1" dirty="0" smtClean="0">
                <a:solidFill>
                  <a:schemeClr val="tx1"/>
                </a:solidFill>
              </a:rPr>
              <a:t> (</a:t>
            </a:r>
            <a:r>
              <a:rPr lang="fr-FR" sz="2000" b="1" dirty="0" err="1" smtClean="0">
                <a:solidFill>
                  <a:schemeClr val="tx1"/>
                </a:solidFill>
              </a:rPr>
              <a:t>данас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се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зна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за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око</a:t>
            </a:r>
            <a:r>
              <a:rPr lang="fr-FR" sz="2000" b="1" dirty="0" smtClean="0">
                <a:solidFill>
                  <a:schemeClr val="tx1"/>
                </a:solidFill>
              </a:rPr>
              <a:t> 45).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endParaRPr lang="sr-Latn-CS" sz="2000" b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Clr>
                <a:schemeClr val="tx1"/>
              </a:buClr>
            </a:pPr>
            <a:r>
              <a:rPr lang="en-US" sz="2000" b="1" dirty="0" err="1" smtClean="0">
                <a:solidFill>
                  <a:schemeClr val="tx1"/>
                </a:solidFill>
              </a:rPr>
              <a:t>Небитне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marL="1543050" lvl="3" indent="-17145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b="1" dirty="0" smtClean="0">
                <a:solidFill>
                  <a:schemeClr val="tx1"/>
                </a:solidFill>
              </a:rPr>
              <a:t>		</a:t>
            </a:r>
            <a:r>
              <a:rPr lang="en-US" b="1" dirty="0" err="1" smtClean="0">
                <a:solidFill>
                  <a:schemeClr val="tx1"/>
                </a:solidFill>
              </a:rPr>
              <a:t>Нису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неопходне</a:t>
            </a:r>
            <a:r>
              <a:rPr lang="en-US" b="1" dirty="0" smtClean="0">
                <a:solidFill>
                  <a:schemeClr val="tx1"/>
                </a:solidFill>
              </a:rPr>
              <a:t>, </a:t>
            </a:r>
            <a:r>
              <a:rPr lang="en-US" b="1" dirty="0" err="1" smtClean="0">
                <a:solidFill>
                  <a:schemeClr val="tx1"/>
                </a:solidFill>
              </a:rPr>
              <a:t>али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имају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своју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улогу</a:t>
            </a:r>
            <a:r>
              <a:rPr lang="en-US" b="1" dirty="0" smtClean="0">
                <a:solidFill>
                  <a:schemeClr val="tx1"/>
                </a:solidFill>
              </a:rPr>
              <a:t> у </a:t>
            </a:r>
            <a:r>
              <a:rPr lang="en-US" b="1" dirty="0" err="1" smtClean="0">
                <a:solidFill>
                  <a:schemeClr val="tx1"/>
                </a:solidFill>
              </a:rPr>
              <a:t>организму</a:t>
            </a:r>
            <a:r>
              <a:rPr lang="en-US" b="1" dirty="0" smtClean="0">
                <a:solidFill>
                  <a:schemeClr val="tx1"/>
                </a:solidFill>
              </a:rPr>
              <a:t> и </a:t>
            </a:r>
            <a:r>
              <a:rPr lang="sr-Latn-CS" b="1" dirty="0" smtClean="0">
                <a:solidFill>
                  <a:schemeClr val="tx1"/>
                </a:solidFill>
              </a:rPr>
              <a:t>	</a:t>
            </a:r>
            <a:r>
              <a:rPr lang="en-US" b="1" dirty="0" err="1" smtClean="0">
                <a:solidFill>
                  <a:schemeClr val="tx1"/>
                </a:solidFill>
              </a:rPr>
              <a:t>повољно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делују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на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здравље</a:t>
            </a:r>
            <a:r>
              <a:rPr lang="en-US" b="1" dirty="0" smtClean="0">
                <a:solidFill>
                  <a:schemeClr val="tx1"/>
                </a:solidFill>
              </a:rPr>
              <a:t> (</a:t>
            </a:r>
            <a:r>
              <a:rPr lang="en-US" b="1" dirty="0" err="1" smtClean="0">
                <a:solidFill>
                  <a:schemeClr val="tx1"/>
                </a:solidFill>
              </a:rPr>
              <a:t>флавони</a:t>
            </a:r>
            <a:r>
              <a:rPr lang="en-US" b="1" dirty="0" smtClean="0">
                <a:solidFill>
                  <a:schemeClr val="tx1"/>
                </a:solidFill>
              </a:rPr>
              <a:t>, </a:t>
            </a:r>
            <a:r>
              <a:rPr lang="en-US" b="1" dirty="0" err="1" smtClean="0">
                <a:solidFill>
                  <a:schemeClr val="tx1"/>
                </a:solidFill>
              </a:rPr>
              <a:t>флавоноиди</a:t>
            </a:r>
            <a:r>
              <a:rPr lang="en-US" b="1" dirty="0" smtClean="0">
                <a:solidFill>
                  <a:schemeClr val="tx1"/>
                </a:solidFill>
              </a:rPr>
              <a:t> и </a:t>
            </a:r>
            <a:r>
              <a:rPr lang="en-US" b="1" dirty="0" err="1" smtClean="0">
                <a:solidFill>
                  <a:schemeClr val="tx1"/>
                </a:solidFill>
              </a:rPr>
              <a:t>др</a:t>
            </a:r>
            <a:r>
              <a:rPr lang="en-US" b="1" dirty="0" smtClean="0">
                <a:solidFill>
                  <a:schemeClr val="tx1"/>
                </a:solidFill>
              </a:rPr>
              <a:t>.)</a:t>
            </a:r>
            <a:endParaRPr lang="nl-NL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n"/>
            </a:pPr>
            <a:endParaRPr lang="sr-Latn-CS" sz="2000" b="1" dirty="0" smtClean="0"/>
          </a:p>
          <a:p>
            <a:pPr marL="190500" indent="-190500" algn="just">
              <a:lnSpc>
                <a:spcPct val="80000"/>
              </a:lnSpc>
              <a:buClr>
                <a:schemeClr val="tx1"/>
              </a:buClr>
            </a:pPr>
            <a:endParaRPr lang="en-US" sz="1800" b="1" dirty="0" smtClean="0"/>
          </a:p>
        </p:txBody>
      </p:sp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428625" y="928688"/>
            <a:ext cx="80645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>
                <a:latin typeface="Verdana" pitchFamily="34" charset="0"/>
              </a:rPr>
              <a:t>ХРАНЉИВЕ МАТЕРИЈЕ</a:t>
            </a:r>
            <a:r>
              <a:rPr lang="sr-Cyrl-CS" sz="3200" b="1">
                <a:latin typeface="Verdana" pitchFamily="34" charset="0"/>
              </a:rPr>
              <a:t>-</a:t>
            </a:r>
            <a:r>
              <a:rPr lang="sr-Latn-CS" sz="3200" b="1">
                <a:latin typeface="Verdana" pitchFamily="34" charset="0"/>
              </a:rPr>
              <a:t>подела</a:t>
            </a:r>
            <a:endParaRPr lang="en-US" sz="3200" b="1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404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smtClean="0">
                <a:latin typeface="Verdana" pitchFamily="34" charset="0"/>
              </a:rPr>
              <a:t>ХРАНЉИВЕ МАТЕРИЈЕ</a:t>
            </a:r>
            <a:r>
              <a:rPr lang="sr-Cyrl-CS" b="1" smtClean="0">
                <a:latin typeface="Verdana" pitchFamily="34" charset="0"/>
              </a:rPr>
              <a:t>-</a:t>
            </a:r>
            <a:r>
              <a:rPr lang="sr-Latn-CS" b="1" smtClean="0">
                <a:latin typeface="Verdana" pitchFamily="34" charset="0"/>
              </a:rPr>
              <a:t>подела</a:t>
            </a:r>
            <a:r>
              <a:rPr lang="en-US" b="1" smtClean="0">
                <a:latin typeface="Verdana" pitchFamily="34" charset="0"/>
              </a:rPr>
              <a:t/>
            </a:r>
            <a:br>
              <a:rPr lang="en-US" b="1" smtClean="0">
                <a:latin typeface="Verdana" pitchFamily="34" charset="0"/>
              </a:rPr>
            </a:br>
            <a:endParaRPr lang="en-US" smtClean="0"/>
          </a:p>
        </p:txBody>
      </p:sp>
      <p:sp>
        <p:nvSpPr>
          <p:cNvPr id="522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90500" indent="-190500" algn="just">
              <a:lnSpc>
                <a:spcPct val="80000"/>
              </a:lnSpc>
              <a:buClr>
                <a:schemeClr val="tx1"/>
              </a:buClr>
              <a:buFontTx/>
              <a:buNone/>
            </a:pPr>
            <a:r>
              <a:rPr lang="nl-NL" sz="2000" b="1" smtClean="0"/>
              <a:t>2. По значају у стварању енергије</a:t>
            </a:r>
          </a:p>
          <a:p>
            <a:pPr marL="1066800" lvl="2" indent="-152400" algn="just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endParaRPr lang="sr-Latn-CS" sz="2000" b="1" smtClean="0"/>
          </a:p>
          <a:p>
            <a:pPr marL="1066800" lvl="2" indent="-152400" algn="just">
              <a:lnSpc>
                <a:spcPct val="80000"/>
              </a:lnSpc>
              <a:buClr>
                <a:schemeClr val="tx1"/>
              </a:buClr>
            </a:pPr>
            <a:r>
              <a:rPr lang="nl-NL" sz="2000" b="1" smtClean="0"/>
              <a:t>Макронутријен</a:t>
            </a:r>
            <a:r>
              <a:rPr lang="sr-Cyrl-RS" sz="2000" b="1" smtClean="0"/>
              <a:t>т</a:t>
            </a:r>
            <a:r>
              <a:rPr lang="nl-NL" sz="2000" b="1" smtClean="0"/>
              <a:t>и</a:t>
            </a:r>
          </a:p>
          <a:p>
            <a:pPr marL="1066800" lvl="2" indent="-152400" algn="just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sr-Latn-CS" sz="2000" b="1" smtClean="0"/>
              <a:t>	</a:t>
            </a:r>
          </a:p>
          <a:p>
            <a:pPr marL="1066800" lvl="2" indent="-152400" algn="just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sr-Latn-CS" sz="2000" b="1" smtClean="0"/>
              <a:t>		</a:t>
            </a:r>
            <a:r>
              <a:rPr lang="nl-NL" sz="2000" b="1" smtClean="0"/>
              <a:t>Носио</a:t>
            </a:r>
            <a:r>
              <a:rPr lang="sr-Cyrl-CS" sz="2000" b="1" smtClean="0"/>
              <a:t>ц</a:t>
            </a:r>
            <a:r>
              <a:rPr lang="nl-NL" sz="2000" b="1" smtClean="0"/>
              <a:t>и су енергије (угљени хидрати, масти, беланчевине) и уз </a:t>
            </a:r>
            <a:r>
              <a:rPr lang="sr-Latn-CS" sz="2000" b="1" smtClean="0"/>
              <a:t>	</a:t>
            </a:r>
            <a:r>
              <a:rPr lang="nl-NL" sz="2000" b="1" smtClean="0"/>
              <a:t>воду чине највећи део намирни</a:t>
            </a:r>
            <a:r>
              <a:rPr lang="sr-Cyrl-CS" sz="2000" b="1" smtClean="0"/>
              <a:t>ц</a:t>
            </a:r>
            <a:r>
              <a:rPr lang="nl-NL" sz="2000" b="1" smtClean="0"/>
              <a:t>а.</a:t>
            </a:r>
          </a:p>
          <a:p>
            <a:pPr marL="1066800" lvl="2" indent="-152400" algn="just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endParaRPr lang="sr-Latn-CS" sz="2000" b="1" smtClean="0"/>
          </a:p>
          <a:p>
            <a:pPr marL="1066800" lvl="2" indent="-152400" algn="just">
              <a:lnSpc>
                <a:spcPct val="80000"/>
              </a:lnSpc>
              <a:buClr>
                <a:schemeClr val="tx1"/>
              </a:buClr>
            </a:pPr>
            <a:r>
              <a:rPr lang="nl-NL" sz="2000" b="1" smtClean="0"/>
              <a:t>Микронутријен</a:t>
            </a:r>
            <a:r>
              <a:rPr lang="sr-Cyrl-RS" sz="2000" b="1" smtClean="0"/>
              <a:t>т</a:t>
            </a:r>
            <a:r>
              <a:rPr lang="nl-NL" sz="2000" b="1" smtClean="0"/>
              <a:t>и</a:t>
            </a:r>
          </a:p>
          <a:p>
            <a:pPr marL="1066800" lvl="2" indent="-152400" algn="just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sr-Latn-CS" sz="2000" b="1" smtClean="0"/>
              <a:t>	</a:t>
            </a:r>
          </a:p>
          <a:p>
            <a:pPr marL="1066800" lvl="2" indent="-152400" algn="just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sr-Latn-CS" sz="2000" b="1" smtClean="0"/>
              <a:t>		</a:t>
            </a:r>
            <a:r>
              <a:rPr lang="nl-NL" sz="2000" b="1" smtClean="0"/>
              <a:t>Потребни су у знатно мањим количинама и налазе се у скоро </a:t>
            </a:r>
            <a:r>
              <a:rPr lang="sr-Latn-CS" sz="2000" b="1" smtClean="0"/>
              <a:t>	</a:t>
            </a:r>
            <a:r>
              <a:rPr lang="nl-NL" sz="2000" b="1" smtClean="0"/>
              <a:t>свим намирни</a:t>
            </a:r>
            <a:r>
              <a:rPr lang="sr-Cyrl-CS" sz="2000" b="1" smtClean="0"/>
              <a:t>ц</a:t>
            </a:r>
            <a:r>
              <a:rPr lang="nl-NL" sz="2000" b="1" smtClean="0"/>
              <a:t>ама (минералне материје и витамини).</a:t>
            </a:r>
            <a:endParaRPr lang="en-US" sz="2000" b="1" smtClean="0"/>
          </a:p>
          <a:p>
            <a:pPr marL="190500" indent="-190500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94392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2166938" y="650875"/>
            <a:ext cx="48101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r-Cyrl-RS" sz="3200" b="1" u="sng">
                <a:solidFill>
                  <a:srgbClr val="A50021"/>
                </a:solidFill>
              </a:rPr>
              <a:t>Подела нутритијената</a:t>
            </a:r>
            <a:endParaRPr lang="en-US" sz="3200" b="1" u="sng">
              <a:solidFill>
                <a:srgbClr val="A50021"/>
              </a:solidFill>
            </a:endParaRPr>
          </a:p>
        </p:txBody>
      </p:sp>
      <p:sp>
        <p:nvSpPr>
          <p:cNvPr id="643075" name="Rectangle 3"/>
          <p:cNvSpPr>
            <a:spLocks noChangeArrowheads="1"/>
          </p:cNvSpPr>
          <p:nvPr/>
        </p:nvSpPr>
        <p:spPr bwMode="auto">
          <a:xfrm>
            <a:off x="457200" y="1600200"/>
            <a:ext cx="8229600" cy="168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3200">
                <a:solidFill>
                  <a:srgbClr val="A50021"/>
                </a:solidFill>
              </a:rPr>
              <a:t>Органске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и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неорганске</a:t>
            </a:r>
            <a:endParaRPr lang="sr-Latn-CS" sz="3200">
              <a:solidFill>
                <a:srgbClr val="A50021"/>
              </a:solidFill>
            </a:endParaRPr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3200">
                <a:solidFill>
                  <a:srgbClr val="A50021"/>
                </a:solidFill>
              </a:rPr>
              <a:t>Просте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и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сложене</a:t>
            </a:r>
            <a:endParaRPr lang="sr-Latn-CS" sz="3200">
              <a:solidFill>
                <a:srgbClr val="A50021"/>
              </a:solidFill>
            </a:endParaRPr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3200">
                <a:solidFill>
                  <a:srgbClr val="A50021"/>
                </a:solidFill>
              </a:rPr>
              <a:t>Основне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и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заштитне</a:t>
            </a:r>
            <a:r>
              <a:rPr lang="sr-Latn-CS" sz="3200">
                <a:solidFill>
                  <a:srgbClr val="A50021"/>
                </a:solidFill>
              </a:rPr>
              <a:t> (</a:t>
            </a:r>
            <a:r>
              <a:rPr lang="sr-Cyrl-CS" sz="3200">
                <a:solidFill>
                  <a:srgbClr val="A50021"/>
                </a:solidFill>
              </a:rPr>
              <a:t>Лиебиг</a:t>
            </a:r>
            <a:r>
              <a:rPr lang="sr-Latn-CS" sz="3200">
                <a:solidFill>
                  <a:srgbClr val="A50021"/>
                </a:solidFill>
              </a:rPr>
              <a:t>, 1842.)</a:t>
            </a:r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3200">
                <a:solidFill>
                  <a:srgbClr val="A50021"/>
                </a:solidFill>
              </a:rPr>
              <a:t>Енергетске</a:t>
            </a:r>
            <a:r>
              <a:rPr lang="sr-Latn-CS" sz="3200">
                <a:solidFill>
                  <a:srgbClr val="A50021"/>
                </a:solidFill>
              </a:rPr>
              <a:t>, </a:t>
            </a:r>
            <a:r>
              <a:rPr lang="sr-Cyrl-CS" sz="3200">
                <a:solidFill>
                  <a:srgbClr val="A50021"/>
                </a:solidFill>
              </a:rPr>
              <a:t>градивне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и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заштитне</a:t>
            </a:r>
            <a:endParaRPr lang="sr-Latn-CS" sz="3200">
              <a:solidFill>
                <a:srgbClr val="A50021"/>
              </a:solidFill>
            </a:endParaRPr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3200">
                <a:solidFill>
                  <a:srgbClr val="A50021"/>
                </a:solidFill>
              </a:rPr>
              <a:t>Макронутрименте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и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микронутрименете</a:t>
            </a:r>
            <a:endParaRPr lang="sr-Latn-CS" sz="3200">
              <a:solidFill>
                <a:srgbClr val="A50021"/>
              </a:solidFill>
            </a:endParaRPr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3200">
                <a:solidFill>
                  <a:srgbClr val="A50021"/>
                </a:solidFill>
              </a:rPr>
              <a:t>Есенцијелне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и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неесенцијелне</a:t>
            </a:r>
            <a:endParaRPr lang="sr-Latn-CS" sz="3200">
              <a:solidFill>
                <a:srgbClr val="A50021"/>
              </a:solidFill>
            </a:endParaRPr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3200">
                <a:solidFill>
                  <a:srgbClr val="A50021"/>
                </a:solidFill>
              </a:rPr>
              <a:t>Слободне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и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везане</a:t>
            </a:r>
            <a:endParaRPr lang="en-US" sz="3200">
              <a:solidFill>
                <a:srgbClr val="A50021"/>
              </a:solidFill>
            </a:endParaRPr>
          </a:p>
        </p:txBody>
      </p:sp>
      <p:sp>
        <p:nvSpPr>
          <p:cNvPr id="643077" name="Rectangle 5"/>
          <p:cNvSpPr>
            <a:spLocks noChangeArrowheads="1"/>
          </p:cNvSpPr>
          <p:nvPr/>
        </p:nvSpPr>
        <p:spPr bwMode="auto">
          <a:xfrm>
            <a:off x="4391025" y="3500438"/>
            <a:ext cx="4752975" cy="2374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43076" name="Rectangle 4"/>
          <p:cNvSpPr>
            <a:spLocks noChangeArrowheads="1"/>
          </p:cNvSpPr>
          <p:nvPr/>
        </p:nvSpPr>
        <p:spPr bwMode="auto">
          <a:xfrm>
            <a:off x="4462463" y="3500438"/>
            <a:ext cx="4572000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b="1"/>
              <a:t>ORGANIZAM ČOVEKA</a:t>
            </a:r>
            <a:endParaRPr lang="en-US" b="1" i="1"/>
          </a:p>
          <a:p>
            <a:r>
              <a:rPr lang="en-US"/>
              <a:t>	60% voda</a:t>
            </a:r>
            <a:endParaRPr lang="en-US" i="1"/>
          </a:p>
          <a:p>
            <a:r>
              <a:rPr lang="en-US"/>
              <a:t>	16% proteini</a:t>
            </a:r>
            <a:endParaRPr lang="en-US" i="1"/>
          </a:p>
          <a:p>
            <a:r>
              <a:rPr lang="en-US"/>
              <a:t>	12% masti</a:t>
            </a:r>
            <a:endParaRPr lang="en-US" i="1"/>
          </a:p>
          <a:p>
            <a:r>
              <a:rPr lang="en-US"/>
              <a:t>	4,6% minerala</a:t>
            </a:r>
            <a:endParaRPr lang="en-US" i="1"/>
          </a:p>
          <a:p>
            <a:r>
              <a:rPr lang="en-US"/>
              <a:t>	0,3% ugljenih hidrata</a:t>
            </a:r>
          </a:p>
        </p:txBody>
      </p:sp>
      <p:sp>
        <p:nvSpPr>
          <p:cNvPr id="643078" name="Rectangle 6"/>
          <p:cNvSpPr>
            <a:spLocks noChangeArrowheads="1"/>
          </p:cNvSpPr>
          <p:nvPr/>
        </p:nvSpPr>
        <p:spPr bwMode="auto">
          <a:xfrm>
            <a:off x="3995738" y="1412875"/>
            <a:ext cx="4752975" cy="15113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43079" name="Rectangle 7"/>
          <p:cNvSpPr>
            <a:spLocks noChangeArrowheads="1"/>
          </p:cNvSpPr>
          <p:nvPr/>
        </p:nvSpPr>
        <p:spPr bwMode="auto">
          <a:xfrm>
            <a:off x="4067175" y="1412875"/>
            <a:ext cx="321945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r-Cyrl-CS" b="1"/>
              <a:t>ОСНОВНЕ</a:t>
            </a:r>
            <a:endParaRPr lang="sr-Latn-CS" b="1"/>
          </a:p>
          <a:p>
            <a:r>
              <a:rPr lang="sr-Cyrl-CS" b="1"/>
              <a:t>Угљени</a:t>
            </a:r>
            <a:r>
              <a:rPr lang="sr-Latn-CS" b="1"/>
              <a:t> </a:t>
            </a:r>
            <a:r>
              <a:rPr lang="sr-Cyrl-CS" b="1"/>
              <a:t>хидрати</a:t>
            </a:r>
            <a:r>
              <a:rPr lang="sr-Latn-CS" b="1"/>
              <a:t>, </a:t>
            </a:r>
            <a:r>
              <a:rPr lang="sr-Cyrl-CS" b="1"/>
              <a:t>масти</a:t>
            </a:r>
            <a:r>
              <a:rPr lang="sr-Latn-CS" b="1"/>
              <a:t>, </a:t>
            </a:r>
            <a:r>
              <a:rPr lang="sr-Cyrl-CS" b="1"/>
              <a:t>протеини</a:t>
            </a:r>
            <a:endParaRPr lang="sr-Latn-CS" b="1" i="1"/>
          </a:p>
          <a:p>
            <a:r>
              <a:rPr lang="sr-Cyrl-CS" b="1"/>
              <a:t>ЗАШТИТНЕ</a:t>
            </a:r>
            <a:endParaRPr lang="sr-Latn-CS" b="1"/>
          </a:p>
          <a:p>
            <a:r>
              <a:rPr lang="sr-Cyrl-CS" b="1"/>
              <a:t>Витамини</a:t>
            </a:r>
            <a:r>
              <a:rPr lang="sr-Latn-CS" b="1"/>
              <a:t>, </a:t>
            </a:r>
            <a:r>
              <a:rPr lang="sr-Cyrl-CS" b="1"/>
              <a:t>минерали</a:t>
            </a:r>
            <a:endParaRPr lang="en-US"/>
          </a:p>
        </p:txBody>
      </p:sp>
      <p:sp>
        <p:nvSpPr>
          <p:cNvPr id="643080" name="Rectangle 8"/>
          <p:cNvSpPr>
            <a:spLocks noChangeArrowheads="1"/>
          </p:cNvSpPr>
          <p:nvPr/>
        </p:nvSpPr>
        <p:spPr bwMode="auto">
          <a:xfrm>
            <a:off x="4140200" y="3573463"/>
            <a:ext cx="4752975" cy="2374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43081" name="Rectangle 9"/>
          <p:cNvSpPr>
            <a:spLocks noChangeArrowheads="1"/>
          </p:cNvSpPr>
          <p:nvPr/>
        </p:nvSpPr>
        <p:spPr bwMode="auto">
          <a:xfrm>
            <a:off x="4678363" y="3716338"/>
            <a:ext cx="4572000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r-Latn-CS" b="1"/>
              <a:t>ENERGETSKE</a:t>
            </a:r>
          </a:p>
          <a:p>
            <a:r>
              <a:rPr lang="sr-Latn-CS" b="1"/>
              <a:t>Masti, ugljeni hidrati</a:t>
            </a:r>
          </a:p>
          <a:p>
            <a:r>
              <a:rPr lang="sr-Latn-CS" b="1"/>
              <a:t>GRADIVNE</a:t>
            </a:r>
          </a:p>
          <a:p>
            <a:r>
              <a:rPr lang="sr-Latn-CS" b="1"/>
              <a:t>Proteini, Ca, P</a:t>
            </a:r>
          </a:p>
          <a:p>
            <a:r>
              <a:rPr lang="sr-Latn-CS" b="1"/>
              <a:t>ZAŠTITNE</a:t>
            </a:r>
          </a:p>
          <a:p>
            <a:r>
              <a:rPr lang="sr-Latn-CS" b="1"/>
              <a:t>Vitamini, minerali, proteini</a:t>
            </a:r>
            <a:endParaRPr lang="en-US"/>
          </a:p>
        </p:txBody>
      </p:sp>
      <p:sp>
        <p:nvSpPr>
          <p:cNvPr id="643082" name="Rectangle 10"/>
          <p:cNvSpPr>
            <a:spLocks noChangeArrowheads="1"/>
          </p:cNvSpPr>
          <p:nvPr/>
        </p:nvSpPr>
        <p:spPr bwMode="auto">
          <a:xfrm>
            <a:off x="4391025" y="3860800"/>
            <a:ext cx="4752975" cy="2374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43083" name="Rectangle 11"/>
          <p:cNvSpPr>
            <a:spLocks noChangeArrowheads="1"/>
          </p:cNvSpPr>
          <p:nvPr/>
        </p:nvSpPr>
        <p:spPr bwMode="auto">
          <a:xfrm>
            <a:off x="4427538" y="4005263"/>
            <a:ext cx="5078412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r-Cyrl-CS" b="1"/>
              <a:t>ЕСЕНЦИЈЕЛНЕ</a:t>
            </a:r>
            <a:r>
              <a:rPr lang="sr-Latn-CS" b="1"/>
              <a:t> (</a:t>
            </a:r>
            <a:r>
              <a:rPr lang="sr-Cyrl-CS" b="1"/>
              <a:t>неопходне</a:t>
            </a:r>
            <a:r>
              <a:rPr lang="sr-Latn-CS" b="1"/>
              <a:t>)</a:t>
            </a:r>
          </a:p>
          <a:p>
            <a:r>
              <a:rPr lang="sr-Cyrl-CS" b="1"/>
              <a:t>Не</a:t>
            </a:r>
            <a:r>
              <a:rPr lang="sr-Latn-CS" b="1"/>
              <a:t> </a:t>
            </a:r>
            <a:r>
              <a:rPr lang="sr-Cyrl-CS" b="1"/>
              <a:t>могу</a:t>
            </a:r>
            <a:r>
              <a:rPr lang="sr-Latn-CS" b="1"/>
              <a:t> </a:t>
            </a:r>
            <a:r>
              <a:rPr lang="sr-Cyrl-CS" b="1"/>
              <a:t>се</a:t>
            </a:r>
            <a:r>
              <a:rPr lang="sr-Latn-CS" b="1"/>
              <a:t> </a:t>
            </a:r>
            <a:r>
              <a:rPr lang="sr-Cyrl-CS" b="1"/>
              <a:t>синтетисати</a:t>
            </a:r>
            <a:r>
              <a:rPr lang="sr-Latn-CS" b="1"/>
              <a:t> </a:t>
            </a:r>
            <a:r>
              <a:rPr lang="sr-Cyrl-CS" b="1"/>
              <a:t>у</a:t>
            </a:r>
            <a:r>
              <a:rPr lang="sr-Latn-CS" b="1"/>
              <a:t> </a:t>
            </a:r>
            <a:r>
              <a:rPr lang="sr-Cyrl-CS" b="1"/>
              <a:t>организму</a:t>
            </a:r>
            <a:r>
              <a:rPr lang="sr-Latn-CS" b="1"/>
              <a:t>, </a:t>
            </a:r>
            <a:r>
              <a:rPr lang="sr-Cyrl-CS" b="1"/>
              <a:t>морају</a:t>
            </a:r>
            <a:r>
              <a:rPr lang="sr-Latn-CS" b="1"/>
              <a:t> </a:t>
            </a:r>
            <a:r>
              <a:rPr lang="sr-Cyrl-CS" b="1"/>
              <a:t>се</a:t>
            </a:r>
            <a:r>
              <a:rPr lang="sr-Latn-CS" b="1"/>
              <a:t> </a:t>
            </a:r>
            <a:r>
              <a:rPr lang="sr-Cyrl-CS" b="1"/>
              <a:t>унети</a:t>
            </a:r>
            <a:r>
              <a:rPr lang="sr-Latn-CS" b="1"/>
              <a:t> </a:t>
            </a:r>
            <a:r>
              <a:rPr lang="sr-Cyrl-CS" b="1"/>
              <a:t>храном</a:t>
            </a:r>
            <a:endParaRPr lang="sr-Latn-CS" b="1"/>
          </a:p>
          <a:p>
            <a:r>
              <a:rPr lang="sr-Cyrl-CS" b="1"/>
              <a:t>НЕЕСЕНЦИЈЕЛНЕ</a:t>
            </a:r>
            <a:endParaRPr lang="sr-Latn-CS" b="1"/>
          </a:p>
          <a:p>
            <a:r>
              <a:rPr lang="sr-Cyrl-CS" b="1"/>
              <a:t>Могу</a:t>
            </a:r>
            <a:r>
              <a:rPr lang="sr-Latn-CS" b="1"/>
              <a:t> </a:t>
            </a:r>
            <a:r>
              <a:rPr lang="sr-Cyrl-CS" b="1"/>
              <a:t>се</a:t>
            </a:r>
            <a:r>
              <a:rPr lang="sr-Latn-CS" b="1"/>
              <a:t> </a:t>
            </a:r>
            <a:r>
              <a:rPr lang="sr-Cyrl-CS" b="1"/>
              <a:t>синтетисати</a:t>
            </a:r>
            <a:r>
              <a:rPr lang="sr-Latn-CS" b="1"/>
              <a:t> </a:t>
            </a:r>
            <a:r>
              <a:rPr lang="sr-Cyrl-CS" b="1"/>
              <a:t>у</a:t>
            </a:r>
            <a:r>
              <a:rPr lang="sr-Latn-CS" b="1"/>
              <a:t> </a:t>
            </a:r>
            <a:r>
              <a:rPr lang="sr-Cyrl-CS" b="1"/>
              <a:t>организму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086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4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4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4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4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4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9" dur="500"/>
                                        <p:tgtEl>
                                          <p:spTgt spid="6430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2" dur="500"/>
                                        <p:tgtEl>
                                          <p:spTgt spid="6430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64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64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64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0" dur="500"/>
                                        <p:tgtEl>
                                          <p:spTgt spid="6430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3" dur="500"/>
                                        <p:tgtEl>
                                          <p:spTgt spid="6430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64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64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64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1" dur="500"/>
                                        <p:tgtEl>
                                          <p:spTgt spid="6430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4" dur="500"/>
                                        <p:tgtEl>
                                          <p:spTgt spid="64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0" dur="500"/>
                                        <p:tgtEl>
                                          <p:spTgt spid="64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64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64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2" dur="500"/>
                                        <p:tgtEl>
                                          <p:spTgt spid="6430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5" dur="500"/>
                                        <p:tgtEl>
                                          <p:spTgt spid="6430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1" dur="500"/>
                                        <p:tgtEl>
                                          <p:spTgt spid="64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3077" grpId="0" animBg="1"/>
      <p:bldP spid="643077" grpId="1" animBg="1"/>
      <p:bldP spid="643076" grpId="0"/>
      <p:bldP spid="643076" grpId="1"/>
      <p:bldP spid="643078" grpId="0" animBg="1"/>
      <p:bldP spid="643078" grpId="1" animBg="1"/>
      <p:bldP spid="643079" grpId="0"/>
      <p:bldP spid="643079" grpId="1"/>
      <p:bldP spid="643080" grpId="0" animBg="1"/>
      <p:bldP spid="643080" grpId="1" animBg="1"/>
      <p:bldP spid="643081" grpId="0"/>
      <p:bldP spid="643081" grpId="1"/>
      <p:bldP spid="643082" grpId="0" animBg="1"/>
      <p:bldP spid="643082" grpId="1" animBg="1"/>
      <p:bldP spid="643083" grpId="0"/>
      <p:bldP spid="643083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ext Box 2"/>
          <p:cNvSpPr txBox="1">
            <a:spLocks noChangeArrowheads="1"/>
          </p:cNvSpPr>
          <p:nvPr/>
        </p:nvSpPr>
        <p:spPr bwMode="auto">
          <a:xfrm>
            <a:off x="609600" y="561975"/>
            <a:ext cx="8534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ЕНЕРГИЈА И ЕНЕРГЕТСКЕ ПОТРЕБЕ </a:t>
            </a:r>
            <a:r>
              <a:rPr lang="sl-SI" sz="2800" b="1">
                <a:latin typeface="Times New Roman" pitchFamily="18" charset="0"/>
              </a:rPr>
              <a:t>ЧОВЕКА</a:t>
            </a:r>
            <a:endParaRPr lang="en-US" sz="3600" b="1">
              <a:latin typeface="Times New Roman" pitchFamily="18" charset="0"/>
            </a:endParaRPr>
          </a:p>
        </p:txBody>
      </p:sp>
      <p:sp>
        <p:nvSpPr>
          <p:cNvPr id="101379" name="Text Box 3"/>
          <p:cNvSpPr txBox="1">
            <a:spLocks noChangeArrowheads="1"/>
          </p:cNvSpPr>
          <p:nvPr/>
        </p:nvSpPr>
        <p:spPr bwMode="auto">
          <a:xfrm>
            <a:off x="609600" y="1371600"/>
            <a:ext cx="8077200" cy="547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1" dirty="0">
                <a:latin typeface="Times New Roman" pitchFamily="18" charset="0"/>
              </a:rPr>
              <a:t>У </a:t>
            </a:r>
            <a:r>
              <a:rPr lang="en-US" sz="2400" b="1" dirty="0" err="1">
                <a:latin typeface="Times New Roman" pitchFamily="18" charset="0"/>
              </a:rPr>
              <a:t>организму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човека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хемијска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енергија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из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хране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претвера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се</a:t>
            </a:r>
            <a:r>
              <a:rPr lang="en-US" sz="2400" b="1" dirty="0">
                <a:latin typeface="Times New Roman" pitchFamily="18" charset="0"/>
              </a:rPr>
              <a:t> у:</a:t>
            </a:r>
          </a:p>
          <a:p>
            <a:pPr lvl="1" eaLnBrk="0" hangingPunct="0">
              <a:spcBef>
                <a:spcPct val="50000"/>
              </a:spcBef>
              <a:buFontTx/>
              <a:buChar char="•"/>
            </a:pPr>
            <a:r>
              <a:rPr lang="en-US" sz="2400" b="1" dirty="0" err="1">
                <a:latin typeface="Times New Roman" pitchFamily="18" charset="0"/>
              </a:rPr>
              <a:t>механичку</a:t>
            </a:r>
            <a:r>
              <a:rPr lang="en-US" sz="2400" b="1" dirty="0">
                <a:latin typeface="Times New Roman" pitchFamily="18" charset="0"/>
              </a:rPr>
              <a:t> (</a:t>
            </a:r>
            <a:r>
              <a:rPr lang="en-US" sz="2400" b="1" i="1" dirty="0" err="1">
                <a:latin typeface="Times New Roman" pitchFamily="18" charset="0"/>
              </a:rPr>
              <a:t>мишићне</a:t>
            </a:r>
            <a:r>
              <a:rPr lang="en-US" sz="2400" b="1" dirty="0">
                <a:latin typeface="Times New Roman" pitchFamily="18" charset="0"/>
              </a:rPr>
              <a:t>)</a:t>
            </a:r>
          </a:p>
          <a:p>
            <a:pPr lvl="1" eaLnBrk="0" hangingPunct="0">
              <a:spcBef>
                <a:spcPct val="50000"/>
              </a:spcBef>
              <a:buFontTx/>
              <a:buChar char="•"/>
            </a:pPr>
            <a:r>
              <a:rPr lang="en-US" sz="2400" b="1" dirty="0" err="1">
                <a:latin typeface="Times New Roman" pitchFamily="18" charset="0"/>
              </a:rPr>
              <a:t>електричну</a:t>
            </a:r>
            <a:r>
              <a:rPr lang="en-US" sz="2400" b="1" dirty="0">
                <a:latin typeface="Times New Roman" pitchFamily="18" charset="0"/>
              </a:rPr>
              <a:t> (</a:t>
            </a:r>
            <a:r>
              <a:rPr lang="en-US" sz="2400" b="1" i="1" dirty="0" err="1">
                <a:latin typeface="Times New Roman" pitchFamily="18" charset="0"/>
              </a:rPr>
              <a:t>омогућава</a:t>
            </a:r>
            <a:r>
              <a:rPr lang="en-US" sz="2400" b="1" i="1" dirty="0">
                <a:latin typeface="Times New Roman" pitchFamily="18" charset="0"/>
              </a:rPr>
              <a:t> </a:t>
            </a:r>
            <a:r>
              <a:rPr lang="en-US" sz="2400" b="1" i="1" dirty="0" err="1">
                <a:latin typeface="Times New Roman" pitchFamily="18" charset="0"/>
              </a:rPr>
              <a:t>прелазак</a:t>
            </a:r>
            <a:r>
              <a:rPr lang="en-US" sz="2400" b="1" i="1" dirty="0">
                <a:latin typeface="Times New Roman" pitchFamily="18" charset="0"/>
              </a:rPr>
              <a:t> </a:t>
            </a:r>
            <a:r>
              <a:rPr lang="en-US" sz="2400" b="1" i="1" dirty="0" err="1">
                <a:latin typeface="Times New Roman" pitchFamily="18" charset="0"/>
              </a:rPr>
              <a:t>јона</a:t>
            </a:r>
            <a:r>
              <a:rPr lang="en-US" sz="2400" b="1" i="1" dirty="0">
                <a:latin typeface="Times New Roman" pitchFamily="18" charset="0"/>
              </a:rPr>
              <a:t> </a:t>
            </a:r>
            <a:r>
              <a:rPr lang="en-US" sz="2400" b="1" i="1" dirty="0" err="1">
                <a:latin typeface="Times New Roman" pitchFamily="18" charset="0"/>
              </a:rPr>
              <a:t>кроз</a:t>
            </a:r>
            <a:r>
              <a:rPr lang="en-US" sz="2400" b="1" i="1" dirty="0">
                <a:latin typeface="Times New Roman" pitchFamily="18" charset="0"/>
              </a:rPr>
              <a:t> </a:t>
            </a:r>
            <a:r>
              <a:rPr lang="en-US" sz="2400" b="1" i="1" dirty="0" err="1">
                <a:latin typeface="Times New Roman" pitchFamily="18" charset="0"/>
              </a:rPr>
              <a:t>мембрану</a:t>
            </a:r>
            <a:r>
              <a:rPr lang="en-US" sz="2400" b="1" dirty="0">
                <a:latin typeface="Times New Roman" pitchFamily="18" charset="0"/>
              </a:rPr>
              <a:t>)</a:t>
            </a:r>
          </a:p>
          <a:p>
            <a:pPr lvl="1" eaLnBrk="0" hangingPunct="0">
              <a:spcBef>
                <a:spcPct val="50000"/>
              </a:spcBef>
              <a:buFontTx/>
              <a:buChar char="•"/>
            </a:pPr>
            <a:r>
              <a:rPr lang="en-US" sz="2400" b="1" dirty="0" err="1">
                <a:latin typeface="Times New Roman" pitchFamily="18" charset="0"/>
              </a:rPr>
              <a:t>хемијску</a:t>
            </a:r>
            <a:r>
              <a:rPr lang="en-US" sz="2400" b="1" dirty="0">
                <a:latin typeface="Times New Roman" pitchFamily="18" charset="0"/>
              </a:rPr>
              <a:t> (</a:t>
            </a:r>
            <a:r>
              <a:rPr lang="en-US" sz="2400" b="1" i="1" dirty="0" err="1">
                <a:latin typeface="Times New Roman" pitchFamily="18" charset="0"/>
              </a:rPr>
              <a:t>обезбеђује</a:t>
            </a:r>
            <a:r>
              <a:rPr lang="en-US" sz="2400" b="1" i="1" dirty="0">
                <a:latin typeface="Times New Roman" pitchFamily="18" charset="0"/>
              </a:rPr>
              <a:t> </a:t>
            </a:r>
            <a:r>
              <a:rPr lang="en-US" sz="2400" b="1" i="1" dirty="0" err="1">
                <a:latin typeface="Times New Roman" pitchFamily="18" charset="0"/>
              </a:rPr>
              <a:t>синтезу</a:t>
            </a:r>
            <a:r>
              <a:rPr lang="en-US" sz="2400" b="1" i="1" dirty="0">
                <a:latin typeface="Times New Roman" pitchFamily="18" charset="0"/>
              </a:rPr>
              <a:t> </a:t>
            </a:r>
            <a:r>
              <a:rPr lang="en-US" sz="2400" b="1" i="1" dirty="0" err="1">
                <a:latin typeface="Times New Roman" pitchFamily="18" charset="0"/>
              </a:rPr>
              <a:t>нових</a:t>
            </a:r>
            <a:r>
              <a:rPr lang="en-US" sz="2400" b="1" i="1" dirty="0">
                <a:latin typeface="Times New Roman" pitchFamily="18" charset="0"/>
              </a:rPr>
              <a:t> </a:t>
            </a:r>
            <a:r>
              <a:rPr lang="en-US" sz="2400" b="1" i="1" dirty="0" err="1">
                <a:latin typeface="Times New Roman" pitchFamily="18" charset="0"/>
              </a:rPr>
              <a:t>молекула</a:t>
            </a:r>
            <a:r>
              <a:rPr lang="en-US" sz="2400" b="1" dirty="0">
                <a:latin typeface="Times New Roman" pitchFamily="18" charset="0"/>
              </a:rPr>
              <a:t>)</a:t>
            </a:r>
          </a:p>
          <a:p>
            <a:pPr eaLnBrk="0" hangingPunct="0">
              <a:spcBef>
                <a:spcPct val="50000"/>
              </a:spcBef>
            </a:pPr>
            <a:endParaRPr lang="en-US" sz="900" b="1" dirty="0">
              <a:latin typeface="Times New Roman" pitchFamily="18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en-US" sz="2400" b="1" dirty="0" err="1">
                <a:latin typeface="Times New Roman" pitchFamily="18" charset="0"/>
              </a:rPr>
              <a:t>При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овим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трансформацијама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</a:rPr>
              <a:t>око </a:t>
            </a:r>
            <a:r>
              <a:rPr lang="en-US" sz="2400" b="1" dirty="0" smtClean="0">
                <a:latin typeface="Times New Roman" pitchFamily="18" charset="0"/>
              </a:rPr>
              <a:t>75</a:t>
            </a:r>
            <a:r>
              <a:rPr lang="en-US" sz="2400" b="1" dirty="0">
                <a:latin typeface="Times New Roman" pitchFamily="18" charset="0"/>
              </a:rPr>
              <a:t>% </a:t>
            </a:r>
            <a:r>
              <a:rPr lang="en-US" sz="2400" b="1" dirty="0" err="1">
                <a:latin typeface="Times New Roman" pitchFamily="18" charset="0"/>
              </a:rPr>
              <a:t>енергије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се</a:t>
            </a:r>
            <a:r>
              <a:rPr lang="en-US" sz="2400" b="1" dirty="0">
                <a:latin typeface="Times New Roman" pitchFamily="18" charset="0"/>
              </a:rPr>
              <a:t> “</a:t>
            </a:r>
            <a:r>
              <a:rPr lang="en-US" sz="2400" b="1" dirty="0" err="1">
                <a:latin typeface="Times New Roman" pitchFamily="18" charset="0"/>
              </a:rPr>
              <a:t>расипа</a:t>
            </a:r>
            <a:r>
              <a:rPr lang="en-US" sz="2400" b="1" dirty="0">
                <a:latin typeface="Times New Roman" pitchFamily="18" charset="0"/>
              </a:rPr>
              <a:t>” </a:t>
            </a:r>
            <a:r>
              <a:rPr lang="en-US" sz="2400" b="1" dirty="0" err="1">
                <a:latin typeface="Times New Roman" pitchFamily="18" charset="0"/>
              </a:rPr>
              <a:t>као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топлотна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енергија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која</a:t>
            </a:r>
            <a:r>
              <a:rPr lang="en-US" sz="2400" b="1" dirty="0">
                <a:latin typeface="Times New Roman" pitchFamily="18" charset="0"/>
              </a:rPr>
              <a:t>: </a:t>
            </a:r>
          </a:p>
          <a:p>
            <a:pPr lvl="1" eaLnBrk="0" hangingPunct="0">
              <a:spcBef>
                <a:spcPct val="50000"/>
              </a:spcBef>
              <a:buFontTx/>
              <a:buChar char="•"/>
            </a:pPr>
            <a:r>
              <a:rPr lang="en-US" sz="2400" b="1" dirty="0" err="1">
                <a:latin typeface="Times New Roman" pitchFamily="18" charset="0"/>
              </a:rPr>
              <a:t>одржава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сталну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телесну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температуру</a:t>
            </a:r>
            <a:r>
              <a:rPr lang="en-US" sz="2400" b="1" dirty="0">
                <a:latin typeface="Times New Roman" pitchFamily="18" charset="0"/>
              </a:rPr>
              <a:t> у </a:t>
            </a:r>
            <a:r>
              <a:rPr lang="en-US" sz="2400" b="1" dirty="0" err="1">
                <a:latin typeface="Times New Roman" pitchFamily="18" charset="0"/>
              </a:rPr>
              <a:t>уобичајеним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условима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спољашње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температуре</a:t>
            </a:r>
            <a:endParaRPr lang="en-US" sz="2400" b="1" dirty="0">
              <a:latin typeface="Times New Roman" pitchFamily="18" charset="0"/>
            </a:endParaRPr>
          </a:p>
          <a:p>
            <a:pPr lvl="1" eaLnBrk="0" hangingPunct="0">
              <a:spcBef>
                <a:spcPct val="50000"/>
              </a:spcBef>
              <a:buFontTx/>
              <a:buChar char="•"/>
            </a:pPr>
            <a:r>
              <a:rPr lang="en-US" sz="2400" b="1" dirty="0" err="1">
                <a:latin typeface="Times New Roman" pitchFamily="18" charset="0"/>
              </a:rPr>
              <a:t>омогућава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одвијање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свих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виталних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процеса</a:t>
            </a:r>
            <a:r>
              <a:rPr lang="en-US" sz="2400" b="1" dirty="0">
                <a:latin typeface="Times New Roman" pitchFamily="18" charset="0"/>
              </a:rPr>
              <a:t> и </a:t>
            </a:r>
            <a:r>
              <a:rPr lang="en-US" sz="2400" b="1" dirty="0" err="1">
                <a:latin typeface="Times New Roman" pitchFamily="18" charset="0"/>
              </a:rPr>
              <a:t>рад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мускулатуре</a:t>
            </a:r>
            <a:r>
              <a:rPr lang="en-US" sz="2400" dirty="0">
                <a:latin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911639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ext Box 2"/>
          <p:cNvSpPr txBox="1">
            <a:spLocks noChangeArrowheads="1"/>
          </p:cNvSpPr>
          <p:nvPr/>
        </p:nvSpPr>
        <p:spPr bwMode="auto">
          <a:xfrm>
            <a:off x="609600" y="561975"/>
            <a:ext cx="8534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ЕНЕРГИЈА И ЕНЕРГЕТСКЕ ПОТРЕБЕ </a:t>
            </a:r>
            <a:r>
              <a:rPr lang="sl-SI" sz="2800" b="1">
                <a:latin typeface="Times New Roman" pitchFamily="18" charset="0"/>
              </a:rPr>
              <a:t>ЧОВЕКА</a:t>
            </a:r>
            <a:endParaRPr lang="en-US" sz="3600" b="1">
              <a:latin typeface="Times New Roman" pitchFamily="18" charset="0"/>
            </a:endParaRPr>
          </a:p>
        </p:txBody>
      </p:sp>
      <p:sp>
        <p:nvSpPr>
          <p:cNvPr id="102403" name="Text Box 3"/>
          <p:cNvSpPr txBox="1">
            <a:spLocks noChangeArrowheads="1"/>
          </p:cNvSpPr>
          <p:nvPr/>
        </p:nvSpPr>
        <p:spPr bwMode="auto">
          <a:xfrm>
            <a:off x="609600" y="2001838"/>
            <a:ext cx="8077200" cy="383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Сваки човек има индивидуалне енергетске потребе, а оне зависе од:</a:t>
            </a:r>
          </a:p>
          <a:p>
            <a:pPr eaLnBrk="0" hangingPunct="0">
              <a:spcBef>
                <a:spcPct val="50000"/>
              </a:spcBef>
            </a:pPr>
            <a:endParaRPr lang="en-US" b="1">
              <a:latin typeface="Times New Roman" pitchFamily="18" charset="0"/>
            </a:endParaRPr>
          </a:p>
          <a:p>
            <a:pPr lvl="2" eaLnBrk="0" hangingPunct="0">
              <a:spcBef>
                <a:spcPct val="50000"/>
              </a:spcBef>
              <a:buFontTx/>
              <a:buChar char="•"/>
            </a:pPr>
            <a:r>
              <a:rPr lang="en-US" sz="2800" b="1">
                <a:latin typeface="Times New Roman" pitchFamily="18" charset="0"/>
              </a:rPr>
              <a:t>индивидуалних карактеристика</a:t>
            </a:r>
          </a:p>
          <a:p>
            <a:pPr lvl="2" eaLnBrk="0" hangingPunct="0">
              <a:spcBef>
                <a:spcPct val="50000"/>
              </a:spcBef>
              <a:buFontTx/>
              <a:buChar char="•"/>
            </a:pPr>
            <a:r>
              <a:rPr lang="en-US" sz="2800" b="1">
                <a:latin typeface="Times New Roman" pitchFamily="18" charset="0"/>
              </a:rPr>
              <a:t>начина живота</a:t>
            </a:r>
          </a:p>
          <a:p>
            <a:pPr lvl="2" eaLnBrk="0" hangingPunct="0">
              <a:spcBef>
                <a:spcPct val="50000"/>
              </a:spcBef>
              <a:buFontTx/>
              <a:buChar char="•"/>
            </a:pPr>
            <a:r>
              <a:rPr lang="en-US" sz="2800" b="1">
                <a:latin typeface="Times New Roman" pitchFamily="18" charset="0"/>
              </a:rPr>
              <a:t>спољашњих утицаја</a:t>
            </a:r>
          </a:p>
          <a:p>
            <a:pPr eaLnBrk="0" hangingPunct="0">
              <a:spcBef>
                <a:spcPct val="50000"/>
              </a:spcBef>
            </a:pPr>
            <a:r>
              <a:rPr lang="en-US" sz="2400" b="1">
                <a:solidFill>
                  <a:srgbClr val="800000"/>
                </a:solidFill>
                <a:latin typeface="Times New Roman" pitchFamily="18" charset="0"/>
              </a:rPr>
              <a:t> </a:t>
            </a:r>
            <a:endParaRPr lang="en-US" sz="2400">
              <a:solidFill>
                <a:srgbClr val="8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14652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Text Box 2"/>
          <p:cNvSpPr txBox="1">
            <a:spLocks noChangeArrowheads="1"/>
          </p:cNvSpPr>
          <p:nvPr/>
        </p:nvSpPr>
        <p:spPr bwMode="auto">
          <a:xfrm>
            <a:off x="609600" y="561975"/>
            <a:ext cx="8534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ЕНЕРГИЈА И ЕНЕРГЕТСКЕ ПОТРЕБЕ </a:t>
            </a:r>
            <a:r>
              <a:rPr lang="sl-SI" sz="2800" b="1">
                <a:latin typeface="Times New Roman" pitchFamily="18" charset="0"/>
              </a:rPr>
              <a:t>ЧОВЕКА</a:t>
            </a:r>
            <a:endParaRPr lang="en-US" sz="3600" b="1">
              <a:latin typeface="Times New Roman" pitchFamily="18" charset="0"/>
            </a:endParaRPr>
          </a:p>
        </p:txBody>
      </p:sp>
      <p:sp>
        <p:nvSpPr>
          <p:cNvPr id="103427" name="Text Box 3"/>
          <p:cNvSpPr txBox="1">
            <a:spLocks noChangeArrowheads="1"/>
          </p:cNvSpPr>
          <p:nvPr/>
        </p:nvSpPr>
        <p:spPr bwMode="auto">
          <a:xfrm>
            <a:off x="179388" y="1524000"/>
            <a:ext cx="8964612" cy="4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en-US" sz="2800" b="1" dirty="0" err="1">
                <a:latin typeface="Times New Roman" pitchFamily="18" charset="0"/>
              </a:rPr>
              <a:t>Индивидуалне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енергетске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потребе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она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количина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енергетског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уноса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храном</a:t>
            </a:r>
            <a:r>
              <a:rPr lang="en-US" sz="2800" b="1" dirty="0">
                <a:latin typeface="Times New Roman" pitchFamily="18" charset="0"/>
              </a:rPr>
              <a:t>, </a:t>
            </a:r>
            <a:r>
              <a:rPr lang="en-US" sz="2800" b="1" dirty="0" err="1">
                <a:latin typeface="Times New Roman" pitchFamily="18" charset="0"/>
              </a:rPr>
              <a:t>који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је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уравнотежен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расходом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енергије</a:t>
            </a:r>
            <a:r>
              <a:rPr lang="en-US" sz="2800" b="1" dirty="0">
                <a:latin typeface="Times New Roman" pitchFamily="18" charset="0"/>
              </a:rPr>
              <a:t>, а </a:t>
            </a:r>
            <a:r>
              <a:rPr lang="en-US" sz="2800" b="1" dirty="0" err="1">
                <a:latin typeface="Times New Roman" pitchFamily="18" charset="0"/>
              </a:rPr>
              <a:t>обезбеђује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оптималну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телесну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масу</a:t>
            </a:r>
            <a:r>
              <a:rPr lang="en-US" sz="2800" b="1" dirty="0">
                <a:latin typeface="Times New Roman" pitchFamily="18" charset="0"/>
              </a:rPr>
              <a:t>, </a:t>
            </a:r>
            <a:r>
              <a:rPr lang="en-US" sz="2800" b="1" dirty="0" err="1">
                <a:latin typeface="Times New Roman" pitchFamily="18" charset="0"/>
              </a:rPr>
              <a:t>телесни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саства</a:t>
            </a:r>
            <a:r>
              <a:rPr lang="en-US" sz="2800" b="1" dirty="0">
                <a:latin typeface="Times New Roman" pitchFamily="18" charset="0"/>
              </a:rPr>
              <a:t> и </a:t>
            </a:r>
            <a:r>
              <a:rPr lang="en-US" sz="2800" b="1" dirty="0" err="1">
                <a:latin typeface="Times New Roman" pitchFamily="18" charset="0"/>
              </a:rPr>
              <a:t>потребни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ниво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физичке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активности</a:t>
            </a:r>
            <a:r>
              <a:rPr lang="en-US" sz="2800" b="1" dirty="0">
                <a:latin typeface="Times New Roman" pitchFamily="18" charset="0"/>
              </a:rPr>
              <a:t>; </a:t>
            </a:r>
            <a:r>
              <a:rPr lang="en-US" sz="2800" b="1" dirty="0" err="1">
                <a:latin typeface="Times New Roman" pitchFamily="18" charset="0"/>
              </a:rPr>
              <a:t>истовремено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је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усаглашен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дуготрајним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добрим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здрављем</a:t>
            </a:r>
            <a:r>
              <a:rPr lang="en-US" sz="2800" b="1" dirty="0">
                <a:latin typeface="Times New Roman" pitchFamily="18" charset="0"/>
              </a:rPr>
              <a:t>, а </a:t>
            </a:r>
            <a:r>
              <a:rPr lang="en-US" sz="2800" b="1" dirty="0" err="1">
                <a:latin typeface="Times New Roman" pitchFamily="18" charset="0"/>
              </a:rPr>
              <a:t>омогућава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економски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неопходну</a:t>
            </a:r>
            <a:r>
              <a:rPr lang="en-US" sz="2800" b="1" dirty="0">
                <a:latin typeface="Times New Roman" pitchFamily="18" charset="0"/>
              </a:rPr>
              <a:t> и </a:t>
            </a:r>
            <a:r>
              <a:rPr lang="en-US" sz="2800" b="1" dirty="0" err="1">
                <a:latin typeface="Times New Roman" pitchFamily="18" charset="0"/>
              </a:rPr>
              <a:t>социјално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потребну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активност</a:t>
            </a:r>
            <a:r>
              <a:rPr lang="en-US" sz="2800" b="1" dirty="0">
                <a:latin typeface="Times New Roman" pitchFamily="18" charset="0"/>
              </a:rPr>
              <a:t>.</a:t>
            </a:r>
          </a:p>
          <a:p>
            <a:pPr algn="just" eaLnBrk="0" hangingPunct="0">
              <a:spcBef>
                <a:spcPct val="50000"/>
              </a:spcBef>
            </a:pPr>
            <a:endParaRPr lang="en-US" sz="1400" b="1" dirty="0">
              <a:latin typeface="Times New Roman" pitchFamily="18" charset="0"/>
            </a:endParaRPr>
          </a:p>
          <a:p>
            <a:pPr algn="just" eaLnBrk="0" hangingPunct="0">
              <a:spcBef>
                <a:spcPct val="50000"/>
              </a:spcBef>
            </a:pPr>
            <a:r>
              <a:rPr lang="en-US" sz="2400" b="1" dirty="0" err="1">
                <a:latin typeface="Times New Roman" pitchFamily="18" charset="0"/>
              </a:rPr>
              <a:t>Код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</a:rPr>
              <a:t>спортиста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потребан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енергетски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унос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обухвата</a:t>
            </a:r>
            <a:r>
              <a:rPr lang="en-US" sz="2400" b="1" dirty="0">
                <a:latin typeface="Times New Roman" pitchFamily="18" charset="0"/>
              </a:rPr>
              <a:t> и </a:t>
            </a:r>
            <a:r>
              <a:rPr lang="en-US" sz="2400" b="1" dirty="0" err="1">
                <a:latin typeface="Times New Roman" pitchFamily="18" charset="0"/>
              </a:rPr>
              <a:t>енергију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неопх</a:t>
            </a:r>
            <a:r>
              <a:rPr lang="sr-Cyrl-CS" sz="2400" b="1" dirty="0">
                <a:latin typeface="Times New Roman" pitchFamily="18" charset="0"/>
              </a:rPr>
              <a:t>о</a:t>
            </a:r>
            <a:r>
              <a:rPr lang="en-US" sz="2400" b="1" dirty="0" err="1">
                <a:latin typeface="Times New Roman" pitchFamily="18" charset="0"/>
              </a:rPr>
              <a:t>дну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за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изградњу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новог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ткива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</a:rPr>
              <a:t>и</a:t>
            </a:r>
            <a:r>
              <a:rPr lang="sr-Cyrl-RS" sz="2400" b="1" dirty="0" smtClean="0">
                <a:latin typeface="Times New Roman" pitchFamily="18" charset="0"/>
              </a:rPr>
              <a:t> за повећан физички рад.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endParaRPr lang="en-US" sz="2400" dirty="0">
              <a:latin typeface="Times New Roman" pitchFamily="18" charset="0"/>
            </a:endParaRPr>
          </a:p>
        </p:txBody>
      </p:sp>
      <p:sp>
        <p:nvSpPr>
          <p:cNvPr id="103428" name="Text Box 4"/>
          <p:cNvSpPr txBox="1">
            <a:spLocks noChangeArrowheads="1"/>
          </p:cNvSpPr>
          <p:nvPr/>
        </p:nvSpPr>
        <p:spPr bwMode="auto">
          <a:xfrm>
            <a:off x="685800" y="6172200"/>
            <a:ext cx="670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solidFill>
                  <a:srgbClr val="FFFFCC"/>
                </a:solidFill>
                <a:latin typeface="Times New Roman" pitchFamily="18" charset="0"/>
              </a:rPr>
              <a:t>SZO</a:t>
            </a:r>
          </a:p>
        </p:txBody>
      </p:sp>
    </p:spTree>
    <p:extLst>
      <p:ext uri="{BB962C8B-B14F-4D97-AF65-F5344CB8AC3E}">
        <p14:creationId xmlns:p14="http://schemas.microsoft.com/office/powerpoint/2010/main" val="11006557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ext Box 3"/>
          <p:cNvSpPr txBox="1">
            <a:spLocks noChangeArrowheads="1"/>
          </p:cNvSpPr>
          <p:nvPr/>
        </p:nvSpPr>
        <p:spPr bwMode="auto">
          <a:xfrm>
            <a:off x="609600" y="1524000"/>
            <a:ext cx="8077200" cy="534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За практично одређивање индивидуалних дневних енергетских потреба неопходно је добро познавање његовог дневног енергетског расхода.</a:t>
            </a:r>
          </a:p>
          <a:p>
            <a:pPr algn="just" eaLnBrk="0" hangingPunct="0">
              <a:spcBef>
                <a:spcPct val="50000"/>
              </a:spcBef>
            </a:pPr>
            <a:endParaRPr lang="en-US" sz="2400" b="1">
              <a:latin typeface="Times New Roman" pitchFamily="18" charset="0"/>
            </a:endParaRPr>
          </a:p>
          <a:p>
            <a:pPr algn="just" eaLnBrk="0" hangingPunct="0"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Методе за утврђивање индивидуалног дневног енергетског расхода:</a:t>
            </a:r>
          </a:p>
          <a:p>
            <a:pPr lvl="1" algn="just" eaLnBrk="0" hangingPunct="0">
              <a:spcBef>
                <a:spcPct val="50000"/>
              </a:spcBef>
              <a:buFontTx/>
              <a:buChar char="•"/>
            </a:pPr>
            <a:r>
              <a:rPr lang="en-US" sz="2800" b="1" i="1">
                <a:latin typeface="Times New Roman" pitchFamily="18" charset="0"/>
              </a:rPr>
              <a:t>директна калориметрија</a:t>
            </a:r>
          </a:p>
          <a:p>
            <a:pPr lvl="1" algn="just" eaLnBrk="0" hangingPunct="0">
              <a:spcBef>
                <a:spcPct val="50000"/>
              </a:spcBef>
              <a:buFontTx/>
              <a:buChar char="•"/>
            </a:pPr>
            <a:r>
              <a:rPr lang="en-US" sz="2800" b="1" i="1">
                <a:latin typeface="Times New Roman" pitchFamily="18" charset="0"/>
              </a:rPr>
              <a:t>индиректна калориметрија</a:t>
            </a:r>
          </a:p>
          <a:p>
            <a:pPr lvl="1" algn="just" eaLnBrk="0" hangingPunct="0">
              <a:spcBef>
                <a:spcPct val="50000"/>
              </a:spcBef>
              <a:buFontTx/>
              <a:buChar char="•"/>
            </a:pPr>
            <a:r>
              <a:rPr lang="en-US" sz="2800" b="1" i="1">
                <a:latin typeface="Times New Roman" pitchFamily="18" charset="0"/>
              </a:rPr>
              <a:t>метод двоструко обележеном водом</a:t>
            </a:r>
          </a:p>
        </p:txBody>
      </p:sp>
    </p:spTree>
    <p:extLst>
      <p:ext uri="{BB962C8B-B14F-4D97-AF65-F5344CB8AC3E}">
        <p14:creationId xmlns:p14="http://schemas.microsoft.com/office/powerpoint/2010/main" val="23416297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836613"/>
            <a:ext cx="8280400" cy="5688012"/>
          </a:xfrm>
        </p:spPr>
        <p:txBody>
          <a:bodyPr/>
          <a:lstStyle/>
          <a:p>
            <a:pPr marL="0" indent="0">
              <a:buClr>
                <a:schemeClr val="bg2"/>
              </a:buClr>
              <a:buNone/>
            </a:pPr>
            <a:r>
              <a:rPr lang="sr-Cyrl-CS" sz="2800" b="1" dirty="0" smtClean="0"/>
              <a:t>1. Енергија потребна за одвијање базалног метаболизма</a:t>
            </a:r>
            <a:r>
              <a:rPr lang="sr-Cyrl-CS" sz="2800" dirty="0" smtClean="0"/>
              <a:t> </a:t>
            </a:r>
          </a:p>
          <a:p>
            <a:pPr marL="609600" indent="-609600">
              <a:buClr>
                <a:schemeClr val="bg2"/>
              </a:buClr>
              <a:buFont typeface="Wingdings" pitchFamily="2" charset="2"/>
              <a:buAutoNum type="arabicPeriod"/>
            </a:pPr>
            <a:endParaRPr lang="sr-Cyrl-CS" sz="2800" dirty="0" smtClean="0"/>
          </a:p>
          <a:p>
            <a:pPr marL="609600" indent="-609600">
              <a:buClr>
                <a:schemeClr val="bg2"/>
              </a:buClr>
              <a:buFont typeface="Wingdings" pitchFamily="2" charset="2"/>
              <a:buNone/>
            </a:pPr>
            <a:r>
              <a:rPr lang="sr-Cyrl-CS" sz="2800" dirty="0" smtClean="0"/>
              <a:t>	је енергија потребна за одржавање основних функција организма</a:t>
            </a:r>
          </a:p>
          <a:p>
            <a:pPr marL="609600" indent="-609600">
              <a:buFontTx/>
              <a:buNone/>
            </a:pPr>
            <a:endParaRPr lang="sr-Cyrl-CS" sz="2800" dirty="0" smtClean="0"/>
          </a:p>
          <a:p>
            <a:pPr marL="1752600" lvl="3" indent="-381000">
              <a:buFontTx/>
              <a:buChar char="-"/>
            </a:pPr>
            <a:r>
              <a:rPr lang="sr-Cyrl-CS" sz="2400" dirty="0" smtClean="0"/>
              <a:t>дисање</a:t>
            </a:r>
          </a:p>
          <a:p>
            <a:pPr marL="1752600" lvl="3" indent="-381000">
              <a:buFontTx/>
              <a:buNone/>
            </a:pPr>
            <a:endParaRPr lang="sr-Cyrl-CS" sz="1800" dirty="0" smtClean="0"/>
          </a:p>
          <a:p>
            <a:pPr marL="1752600" lvl="3" indent="-381000">
              <a:buFontTx/>
              <a:buChar char="-"/>
            </a:pPr>
            <a:r>
              <a:rPr lang="sr-Cyrl-CS" sz="2400" dirty="0" smtClean="0"/>
              <a:t>циркулација</a:t>
            </a:r>
          </a:p>
          <a:p>
            <a:pPr marL="1752600" lvl="3" indent="-381000">
              <a:buFontTx/>
              <a:buNone/>
            </a:pPr>
            <a:endParaRPr lang="sr-Cyrl-CS" sz="1800" dirty="0" smtClean="0"/>
          </a:p>
          <a:p>
            <a:pPr marL="1752600" lvl="3" indent="-381000">
              <a:buFontTx/>
              <a:buChar char="-"/>
            </a:pPr>
            <a:r>
              <a:rPr lang="sr-Cyrl-CS" sz="2400" dirty="0" smtClean="0"/>
              <a:t>одржавање температуре</a:t>
            </a:r>
          </a:p>
          <a:p>
            <a:pPr marL="1752600" lvl="3" indent="-381000">
              <a:buFontTx/>
              <a:buNone/>
            </a:pPr>
            <a:endParaRPr lang="sr-Cyrl-CS" sz="1800" dirty="0" smtClean="0"/>
          </a:p>
          <a:p>
            <a:pPr marL="1752600" lvl="3" indent="-381000">
              <a:buFontTx/>
              <a:buNone/>
            </a:pPr>
            <a:r>
              <a:rPr lang="sr-Cyrl-CS" sz="2400" dirty="0" smtClean="0"/>
              <a:t>-  све ћелијске активности</a:t>
            </a:r>
            <a:endParaRPr lang="sr-Latn-CS" sz="2400" dirty="0" smtClean="0"/>
          </a:p>
        </p:txBody>
      </p:sp>
    </p:spTree>
    <p:extLst>
      <p:ext uri="{BB962C8B-B14F-4D97-AF65-F5344CB8AC3E}">
        <p14:creationId xmlns:p14="http://schemas.microsoft.com/office/powerpoint/2010/main" val="1850798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7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58888" y="1485900"/>
            <a:ext cx="8856662" cy="5183188"/>
          </a:xfrm>
          <a:noFill/>
        </p:spPr>
      </p:pic>
      <p:sp>
        <p:nvSpPr>
          <p:cNvPr id="91139" name="Text Box 3"/>
          <p:cNvSpPr txBox="1">
            <a:spLocks noChangeArrowheads="1"/>
          </p:cNvSpPr>
          <p:nvPr/>
        </p:nvSpPr>
        <p:spPr bwMode="auto">
          <a:xfrm>
            <a:off x="468313" y="266700"/>
            <a:ext cx="76327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C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За израчунавање енергије потребне за базални метаболизам могу се користити следеће формуле</a:t>
            </a:r>
            <a:endParaRPr 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220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Text Box 2"/>
          <p:cNvSpPr txBox="1">
            <a:spLocks noChangeArrowheads="1"/>
          </p:cNvSpPr>
          <p:nvPr/>
        </p:nvSpPr>
        <p:spPr bwMode="auto">
          <a:xfrm>
            <a:off x="609600" y="561975"/>
            <a:ext cx="8534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ЕНЕРГИЈА И ЕНЕРГЕТСКЕ ПОТРЕБЕ </a:t>
            </a:r>
            <a:r>
              <a:rPr lang="sl-SI" sz="2800" b="1">
                <a:latin typeface="Times New Roman" pitchFamily="18" charset="0"/>
              </a:rPr>
              <a:t>ЧОВЕКА</a:t>
            </a:r>
            <a:endParaRPr lang="en-US" sz="3600" b="1">
              <a:latin typeface="Times New Roman" pitchFamily="18" charset="0"/>
            </a:endParaRPr>
          </a:p>
        </p:txBody>
      </p:sp>
      <p:sp>
        <p:nvSpPr>
          <p:cNvPr id="117763" name="Text Box 3"/>
          <p:cNvSpPr txBox="1">
            <a:spLocks noChangeArrowheads="1"/>
          </p:cNvSpPr>
          <p:nvPr/>
        </p:nvSpPr>
        <p:spPr bwMode="auto">
          <a:xfrm>
            <a:off x="609600" y="1524000"/>
            <a:ext cx="8077200" cy="506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Одређивање идеалне телесне масе (ITM) помo</a:t>
            </a:r>
            <a:r>
              <a:rPr lang="sr-Latn-CS" sz="2800" b="1">
                <a:latin typeface="Times New Roman" pitchFamily="18" charset="0"/>
              </a:rPr>
              <a:t>ћу </a:t>
            </a:r>
            <a:r>
              <a:rPr lang="en-US" sz="2800" b="1">
                <a:latin typeface="Times New Roman" pitchFamily="18" charset="0"/>
              </a:rPr>
              <a:t>De Molleov</a:t>
            </a:r>
            <a:r>
              <a:rPr lang="sr-Latn-CS" sz="2800" b="1">
                <a:latin typeface="Times New Roman" pitchFamily="18" charset="0"/>
              </a:rPr>
              <a:t>e</a:t>
            </a:r>
            <a:r>
              <a:rPr lang="en-US" sz="2800" b="1">
                <a:latin typeface="Times New Roman" pitchFamily="18" charset="0"/>
              </a:rPr>
              <a:t> формул</a:t>
            </a:r>
            <a:r>
              <a:rPr lang="sr-Latn-CS" sz="2800" b="1">
                <a:latin typeface="Times New Roman" pitchFamily="18" charset="0"/>
              </a:rPr>
              <a:t>е</a:t>
            </a:r>
            <a:endParaRPr lang="en-US" sz="2800" b="1">
              <a:latin typeface="Times New Roman" pitchFamily="18" charset="0"/>
            </a:endParaRPr>
          </a:p>
          <a:p>
            <a:pPr algn="just" eaLnBrk="0" hangingPunct="0"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за мушкaрце</a:t>
            </a:r>
          </a:p>
          <a:p>
            <a:pPr algn="just" eaLnBrk="0" hangingPunct="0"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</a:rPr>
              <a:t>ITM= TV (cm) - 100 - </a:t>
            </a:r>
            <a:r>
              <a:rPr lang="en-US" sz="2400" b="1" u="sng">
                <a:latin typeface="Times New Roman" pitchFamily="18" charset="0"/>
              </a:rPr>
              <a:t>TV (cm) - 150</a:t>
            </a:r>
            <a:r>
              <a:rPr lang="en-US" sz="2400" b="1">
                <a:latin typeface="Times New Roman" pitchFamily="18" charset="0"/>
              </a:rPr>
              <a:t> +  </a:t>
            </a:r>
            <a:r>
              <a:rPr lang="en-US" sz="2400" b="1" u="sng">
                <a:latin typeface="Times New Roman" pitchFamily="18" charset="0"/>
              </a:rPr>
              <a:t>A -20</a:t>
            </a:r>
          </a:p>
          <a:p>
            <a:pPr algn="just" eaLnBrk="0" hangingPunct="0"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</a:rPr>
              <a:t>				4		4</a:t>
            </a:r>
          </a:p>
          <a:p>
            <a:pPr algn="just" eaLnBrk="0" hangingPunct="0"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за женe</a:t>
            </a:r>
          </a:p>
          <a:p>
            <a:pPr eaLnBrk="0" hangingPunct="0"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</a:rPr>
              <a:t>ITM= TV (cm) - 100 - </a:t>
            </a:r>
            <a:r>
              <a:rPr lang="en-US" sz="2400" b="1" u="sng">
                <a:latin typeface="Times New Roman" pitchFamily="18" charset="0"/>
              </a:rPr>
              <a:t>TV (cm) - 150</a:t>
            </a:r>
            <a:r>
              <a:rPr lang="en-US" sz="2400" b="1">
                <a:latin typeface="Times New Roman" pitchFamily="18" charset="0"/>
              </a:rPr>
              <a:t> +  </a:t>
            </a:r>
            <a:r>
              <a:rPr lang="en-US" sz="2400" b="1" u="sng">
                <a:latin typeface="Times New Roman" pitchFamily="18" charset="0"/>
              </a:rPr>
              <a:t>A -20</a:t>
            </a:r>
          </a:p>
          <a:p>
            <a:pPr eaLnBrk="0" hangingPunct="0"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</a:rPr>
              <a:t>				2,5		4</a:t>
            </a:r>
          </a:p>
          <a:p>
            <a:pPr eaLnBrk="0" hangingPunct="0"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</a:rPr>
              <a:t>TV-телeсна висина			A-узраст	</a:t>
            </a:r>
            <a:r>
              <a:rPr lang="en-US" sz="2800" b="1">
                <a:latin typeface="Times New Roman" pitchFamily="18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151388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Content Placeholder 2"/>
          <p:cNvSpPr>
            <a:spLocks noGrp="1"/>
          </p:cNvSpPr>
          <p:nvPr>
            <p:ph idx="4294967295"/>
          </p:nvPr>
        </p:nvSpPr>
        <p:spPr>
          <a:xfrm>
            <a:off x="457200" y="990600"/>
            <a:ext cx="8229600" cy="5867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Latn-CS" sz="2400" smtClean="0"/>
              <a:t> </a:t>
            </a:r>
            <a:r>
              <a:rPr lang="sr-Latn-CS" sz="2400" b="1" smtClean="0"/>
              <a:t>енергетске потребе су веће од потреба особа истих година, пола, телесне тежине и висине</a:t>
            </a:r>
            <a:r>
              <a:rPr lang="sr-Latn-CS" sz="2400" smtClean="0"/>
              <a:t>, а које се не баве спортом.</a:t>
            </a:r>
          </a:p>
          <a:p>
            <a:pPr>
              <a:lnSpc>
                <a:spcPct val="90000"/>
              </a:lnSpc>
            </a:pPr>
            <a:endParaRPr lang="en-US" sz="2400" smtClean="0"/>
          </a:p>
          <a:p>
            <a:pPr>
              <a:lnSpc>
                <a:spcPct val="90000"/>
              </a:lnSpc>
            </a:pPr>
            <a:r>
              <a:rPr lang="sr-Latn-CS" sz="2400" smtClean="0"/>
              <a:t>због интензивног мишићног рада </a:t>
            </a:r>
            <a:r>
              <a:rPr lang="sr-Latn-CS" sz="2400" b="1" smtClean="0"/>
              <a:t>нагомилавање метаболичких продуката киселе реакције доводи до смањења алкалине резерве у крви и ткивима</a:t>
            </a:r>
            <a:r>
              <a:rPr lang="sr-Latn-CS" sz="2400" smtClean="0"/>
              <a:t>, те долази до смањења функционалних способности организма.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400" smtClean="0"/>
          </a:p>
          <a:p>
            <a:pPr>
              <a:lnSpc>
                <a:spcPct val="90000"/>
              </a:lnSpc>
            </a:pPr>
            <a:r>
              <a:rPr lang="sr-Latn-CS" sz="2400" smtClean="0"/>
              <a:t>-</a:t>
            </a:r>
            <a:r>
              <a:rPr lang="sr-Latn-CS" sz="2400" b="1" smtClean="0"/>
              <a:t>такмичење је праћено</a:t>
            </a:r>
            <a:r>
              <a:rPr lang="sr-Latn-CS" sz="2400" smtClean="0"/>
              <a:t> </a:t>
            </a:r>
            <a:r>
              <a:rPr lang="sr-Latn-CS" sz="2400" b="1" smtClean="0"/>
              <a:t>великим губитком воде и минералних соли</a:t>
            </a:r>
            <a:r>
              <a:rPr lang="sr-Latn-CS" sz="2400" smtClean="0"/>
              <a:t>, нарочито натријум-хлорида и витамина, па су због тога потребе организма за водом, инералним солима и витаминима повећане у фази активног тренинга и такмичења. </a:t>
            </a:r>
            <a:endParaRPr lang="en-US" sz="2400" smtClean="0"/>
          </a:p>
          <a:p>
            <a:pPr>
              <a:lnSpc>
                <a:spcPct val="90000"/>
              </a:lnSpc>
            </a:pPr>
            <a:endParaRPr lang="en-US" sz="2400" smtClean="0"/>
          </a:p>
        </p:txBody>
      </p:sp>
    </p:spTree>
    <p:extLst>
      <p:ext uri="{BB962C8B-B14F-4D97-AF65-F5344CB8AC3E}">
        <p14:creationId xmlns:p14="http://schemas.microsoft.com/office/powerpoint/2010/main" val="1175092904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Text Box 3"/>
          <p:cNvSpPr txBox="1">
            <a:spLocks noChangeArrowheads="1"/>
          </p:cNvSpPr>
          <p:nvPr/>
        </p:nvSpPr>
        <p:spPr bwMode="auto">
          <a:xfrm>
            <a:off x="609600" y="1524000"/>
            <a:ext cx="8077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Екзактна мерења базалног метаболизма су:</a:t>
            </a:r>
          </a:p>
          <a:p>
            <a:pPr lvl="1" algn="just" eaLnBrk="0" hangingPunct="0">
              <a:spcBef>
                <a:spcPct val="50000"/>
              </a:spcBef>
              <a:buFontTx/>
              <a:buChar char="•"/>
            </a:pPr>
            <a:r>
              <a:rPr lang="en-US" sz="3200" b="1">
                <a:latin typeface="Times New Roman" pitchFamily="18" charset="0"/>
              </a:rPr>
              <a:t>компликована (</a:t>
            </a:r>
            <a:r>
              <a:rPr lang="en-US" sz="3200" b="1" i="1">
                <a:latin typeface="Times New Roman" pitchFamily="18" charset="0"/>
              </a:rPr>
              <a:t>због услова које треба обезбедити</a:t>
            </a:r>
            <a:r>
              <a:rPr lang="en-US" sz="3200" b="1">
                <a:latin typeface="Times New Roman" pitchFamily="18" charset="0"/>
              </a:rPr>
              <a:t>)</a:t>
            </a:r>
            <a:r>
              <a:rPr lang="sr-Cyrl-CS" sz="3200" b="1">
                <a:latin typeface="Times New Roman" pitchFamily="18" charset="0"/>
              </a:rPr>
              <a:t> и</a:t>
            </a:r>
            <a:endParaRPr lang="en-US" sz="3200" b="1">
              <a:latin typeface="Times New Roman" pitchFamily="18" charset="0"/>
            </a:endParaRPr>
          </a:p>
          <a:p>
            <a:pPr lvl="1" algn="just" eaLnBrk="0" hangingPunct="0">
              <a:spcBef>
                <a:spcPct val="50000"/>
              </a:spcBef>
              <a:buFontTx/>
              <a:buChar char="•"/>
            </a:pPr>
            <a:r>
              <a:rPr lang="en-US" sz="3200" b="1">
                <a:latin typeface="Times New Roman" pitchFamily="18" charset="0"/>
              </a:rPr>
              <a:t>тешко доступна у рутинском раду</a:t>
            </a:r>
          </a:p>
          <a:p>
            <a:pPr algn="just" eaLnBrk="0" hangingPunct="0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У рутинском раду енергија потребна за базални метаболизам = енергија потребна у стању мировања (RMR).</a:t>
            </a:r>
          </a:p>
        </p:txBody>
      </p:sp>
    </p:spTree>
    <p:extLst>
      <p:ext uri="{BB962C8B-B14F-4D97-AF65-F5344CB8AC3E}">
        <p14:creationId xmlns:p14="http://schemas.microsoft.com/office/powerpoint/2010/main" val="40319890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Text Box 3"/>
          <p:cNvSpPr txBox="1">
            <a:spLocks noChangeArrowheads="1"/>
          </p:cNvSpPr>
          <p:nvPr/>
        </p:nvSpPr>
        <p:spPr bwMode="auto">
          <a:xfrm>
            <a:off x="827088" y="260350"/>
            <a:ext cx="8077200" cy="587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Енергија потребна за одвијање базалног метаболизма (BM) зависи од:</a:t>
            </a:r>
          </a:p>
          <a:p>
            <a:pPr lvl="1" algn="just" eaLnBrk="0" hangingPunct="0">
              <a:spcBef>
                <a:spcPct val="50000"/>
              </a:spcBef>
              <a:buFontTx/>
              <a:buChar char="•"/>
            </a:pPr>
            <a:r>
              <a:rPr lang="en-US" sz="2400" b="1" i="1">
                <a:latin typeface="Times New Roman" pitchFamily="18" charset="0"/>
              </a:rPr>
              <a:t>величине тела</a:t>
            </a:r>
          </a:p>
          <a:p>
            <a:pPr lvl="1" algn="just" eaLnBrk="0" hangingPunct="0">
              <a:spcBef>
                <a:spcPct val="50000"/>
              </a:spcBef>
              <a:buFontTx/>
              <a:buChar char="•"/>
            </a:pPr>
            <a:r>
              <a:rPr lang="en-US" sz="2400" b="1" i="1">
                <a:latin typeface="Times New Roman" pitchFamily="18" charset="0"/>
              </a:rPr>
              <a:t>телесног састава</a:t>
            </a:r>
          </a:p>
          <a:p>
            <a:pPr lvl="1" algn="just" eaLnBrk="0" hangingPunct="0">
              <a:spcBef>
                <a:spcPct val="50000"/>
              </a:spcBef>
              <a:buFontTx/>
              <a:buChar char="•"/>
            </a:pPr>
            <a:r>
              <a:rPr lang="en-US" sz="2400" b="1" i="1">
                <a:latin typeface="Times New Roman" pitchFamily="18" charset="0"/>
              </a:rPr>
              <a:t>узраста</a:t>
            </a:r>
          </a:p>
          <a:p>
            <a:pPr lvl="1" algn="just" eaLnBrk="0" hangingPunct="0">
              <a:spcBef>
                <a:spcPct val="50000"/>
              </a:spcBef>
              <a:buFontTx/>
              <a:buChar char="•"/>
            </a:pPr>
            <a:r>
              <a:rPr lang="en-US" sz="2400" b="1" i="1">
                <a:latin typeface="Times New Roman" pitchFamily="18" charset="0"/>
              </a:rPr>
              <a:t>пола</a:t>
            </a:r>
          </a:p>
          <a:p>
            <a:pPr lvl="1" algn="just" eaLnBrk="0" hangingPunct="0">
              <a:spcBef>
                <a:spcPct val="50000"/>
              </a:spcBef>
              <a:buFontTx/>
              <a:buChar char="•"/>
            </a:pPr>
            <a:r>
              <a:rPr lang="en-US" sz="2400" b="1" i="1">
                <a:latin typeface="Times New Roman" pitchFamily="18" charset="0"/>
              </a:rPr>
              <a:t>постпрандијалне термогенезе</a:t>
            </a:r>
          </a:p>
          <a:p>
            <a:pPr lvl="1" algn="just" eaLnBrk="0" hangingPunct="0">
              <a:spcBef>
                <a:spcPct val="50000"/>
              </a:spcBef>
              <a:buFontTx/>
              <a:buChar char="•"/>
            </a:pPr>
            <a:r>
              <a:rPr lang="en-US" sz="2400" b="1" i="1">
                <a:latin typeface="Times New Roman" pitchFamily="18" charset="0"/>
              </a:rPr>
              <a:t>генетских фактора</a:t>
            </a:r>
          </a:p>
          <a:p>
            <a:pPr lvl="1" algn="just" eaLnBrk="0" hangingPunct="0">
              <a:spcBef>
                <a:spcPct val="50000"/>
              </a:spcBef>
              <a:buFontTx/>
              <a:buChar char="•"/>
            </a:pPr>
            <a:r>
              <a:rPr lang="en-US" sz="2400" b="1" i="1">
                <a:latin typeface="Times New Roman" pitchFamily="18" charset="0"/>
              </a:rPr>
              <a:t>функције тироидее</a:t>
            </a:r>
          </a:p>
          <a:p>
            <a:pPr lvl="1" algn="just" eaLnBrk="0" hangingPunct="0">
              <a:spcBef>
                <a:spcPct val="50000"/>
              </a:spcBef>
              <a:buFontTx/>
              <a:buChar char="•"/>
            </a:pPr>
            <a:r>
              <a:rPr lang="en-US" sz="2400" b="1" i="1">
                <a:latin typeface="Times New Roman" pitchFamily="18" charset="0"/>
              </a:rPr>
              <a:t>активности симпатичког нервног система</a:t>
            </a:r>
          </a:p>
          <a:p>
            <a:pPr lvl="1" algn="just" eaLnBrk="0" hangingPunct="0">
              <a:spcBef>
                <a:spcPct val="50000"/>
              </a:spcBef>
              <a:buFontTx/>
              <a:buChar char="•"/>
            </a:pPr>
            <a:r>
              <a:rPr lang="en-US" sz="2400" b="1" i="1">
                <a:latin typeface="Times New Roman" pitchFamily="18" charset="0"/>
              </a:rPr>
              <a:t>терморегулације</a:t>
            </a:r>
          </a:p>
        </p:txBody>
      </p:sp>
    </p:spTree>
    <p:extLst>
      <p:ext uri="{BB962C8B-B14F-4D97-AF65-F5344CB8AC3E}">
        <p14:creationId xmlns:p14="http://schemas.microsoft.com/office/powerpoint/2010/main" val="302126200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Text Box 2"/>
          <p:cNvSpPr txBox="1">
            <a:spLocks noChangeArrowheads="1"/>
          </p:cNvSpPr>
          <p:nvPr/>
        </p:nvSpPr>
        <p:spPr bwMode="auto">
          <a:xfrm>
            <a:off x="609600" y="561975"/>
            <a:ext cx="8534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b="1"/>
              <a:t>ЕНЕРГИЈА И ЕНЕРГЕТСКЕ ПОТРЕБЕ </a:t>
            </a:r>
            <a:r>
              <a:rPr lang="sl-SI" sz="2800" b="1"/>
              <a:t>ЧОВЕКА</a:t>
            </a:r>
            <a:endParaRPr lang="en-US" sz="2800" b="1"/>
          </a:p>
        </p:txBody>
      </p:sp>
      <p:sp>
        <p:nvSpPr>
          <p:cNvPr id="131075" name="Text Box 3"/>
          <p:cNvSpPr txBox="1">
            <a:spLocks noChangeArrowheads="1"/>
          </p:cNvSpPr>
          <p:nvPr/>
        </p:nvSpPr>
        <p:spPr bwMode="auto">
          <a:xfrm>
            <a:off x="609600" y="1524000"/>
            <a:ext cx="8077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Формуле за израчунавање вредности базалног метаболизма мушкараца (СЗО 1985)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85800" y="2590800"/>
            <a:ext cx="8001000" cy="3962400"/>
            <a:chOff x="432" y="1632"/>
            <a:chExt cx="5040" cy="2496"/>
          </a:xfrm>
        </p:grpSpPr>
        <p:sp>
          <p:nvSpPr>
            <p:cNvPr id="131077" name="Line 5"/>
            <p:cNvSpPr>
              <a:spLocks noChangeShapeType="1"/>
            </p:cNvSpPr>
            <p:nvPr/>
          </p:nvSpPr>
          <p:spPr bwMode="auto">
            <a:xfrm>
              <a:off x="432" y="4128"/>
              <a:ext cx="5040" cy="0"/>
            </a:xfrm>
            <a:prstGeom prst="line">
              <a:avLst/>
            </a:prstGeom>
            <a:noFill/>
            <a:ln w="9525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432" y="1632"/>
              <a:ext cx="5040" cy="384"/>
              <a:chOff x="432" y="1776"/>
              <a:chExt cx="5040" cy="384"/>
            </a:xfrm>
          </p:grpSpPr>
          <p:sp>
            <p:nvSpPr>
              <p:cNvPr id="131082" name="Line 7"/>
              <p:cNvSpPr>
                <a:spLocks noChangeShapeType="1"/>
              </p:cNvSpPr>
              <p:nvPr/>
            </p:nvSpPr>
            <p:spPr bwMode="auto">
              <a:xfrm>
                <a:off x="432" y="1776"/>
                <a:ext cx="5040" cy="0"/>
              </a:xfrm>
              <a:prstGeom prst="line">
                <a:avLst/>
              </a:prstGeom>
              <a:noFill/>
              <a:ln w="9525">
                <a:solidFill>
                  <a:srgbClr val="FFFF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1083" name="Line 8"/>
              <p:cNvSpPr>
                <a:spLocks noChangeShapeType="1"/>
              </p:cNvSpPr>
              <p:nvPr/>
            </p:nvSpPr>
            <p:spPr bwMode="auto">
              <a:xfrm>
                <a:off x="432" y="2160"/>
                <a:ext cx="5040" cy="0"/>
              </a:xfrm>
              <a:prstGeom prst="line">
                <a:avLst/>
              </a:prstGeom>
              <a:noFill/>
              <a:ln w="9525">
                <a:solidFill>
                  <a:srgbClr val="FFFF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1084" name="Text Box 9"/>
              <p:cNvSpPr txBox="1">
                <a:spLocks noChangeArrowheads="1"/>
              </p:cNvSpPr>
              <p:nvPr/>
            </p:nvSpPr>
            <p:spPr bwMode="auto">
              <a:xfrm>
                <a:off x="432" y="1824"/>
                <a:ext cx="499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400" b="1">
                    <a:latin typeface="Times New Roman" pitchFamily="18" charset="0"/>
                  </a:rPr>
                  <a:t>узраст (год.)	</a:t>
                </a:r>
                <a:r>
                  <a:rPr lang="en-US" sz="2400" b="1">
                    <a:solidFill>
                      <a:srgbClr val="800000"/>
                    </a:solidFill>
                    <a:latin typeface="Times New Roman" pitchFamily="18" charset="0"/>
                  </a:rPr>
                  <a:t>	</a:t>
                </a:r>
                <a:r>
                  <a:rPr lang="en-US" sz="2400" b="1">
                    <a:latin typeface="Times New Roman" pitchFamily="18" charset="0"/>
                  </a:rPr>
                  <a:t>kcal/24h		</a:t>
                </a:r>
                <a:r>
                  <a:rPr lang="en-US" sz="2000" b="1">
                    <a:latin typeface="Times New Roman" pitchFamily="18" charset="0"/>
                  </a:rPr>
                  <a:t>Коеф. кoрeлацијe</a:t>
                </a:r>
              </a:p>
            </p:txBody>
          </p:sp>
        </p:grpSp>
        <p:sp>
          <p:nvSpPr>
            <p:cNvPr id="131079" name="Text Box 10"/>
            <p:cNvSpPr txBox="1">
              <a:spLocks noChangeArrowheads="1"/>
            </p:cNvSpPr>
            <p:nvPr/>
          </p:nvSpPr>
          <p:spPr bwMode="auto">
            <a:xfrm>
              <a:off x="432" y="2064"/>
              <a:ext cx="768" cy="2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 b="1">
                  <a:solidFill>
                    <a:srgbClr val="800000"/>
                  </a:solidFill>
                  <a:latin typeface="Times New Roman" pitchFamily="18" charset="0"/>
                </a:rPr>
                <a:t>0-3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sz="2400" b="1">
                  <a:solidFill>
                    <a:srgbClr val="800000"/>
                  </a:solidFill>
                  <a:latin typeface="Times New Roman" pitchFamily="18" charset="0"/>
                </a:rPr>
                <a:t>3-10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sz="2400" b="1">
                  <a:solidFill>
                    <a:srgbClr val="800000"/>
                  </a:solidFill>
                  <a:latin typeface="Times New Roman" pitchFamily="18" charset="0"/>
                </a:rPr>
                <a:t>10-18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sz="2400" b="1">
                  <a:solidFill>
                    <a:srgbClr val="800000"/>
                  </a:solidFill>
                  <a:latin typeface="Times New Roman" pitchFamily="18" charset="0"/>
                </a:rPr>
                <a:t>18-30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sz="2400" b="1">
                  <a:solidFill>
                    <a:srgbClr val="800000"/>
                  </a:solidFill>
                  <a:latin typeface="Times New Roman" pitchFamily="18" charset="0"/>
                </a:rPr>
                <a:t>30-60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sz="2400" b="1">
                  <a:solidFill>
                    <a:srgbClr val="800000"/>
                  </a:solidFill>
                  <a:latin typeface="Times New Roman" pitchFamily="18" charset="0"/>
                </a:rPr>
                <a:t>&gt;60</a:t>
              </a:r>
            </a:p>
          </p:txBody>
        </p:sp>
        <p:sp>
          <p:nvSpPr>
            <p:cNvPr id="131080" name="Text Box 11"/>
            <p:cNvSpPr txBox="1">
              <a:spLocks noChangeArrowheads="1"/>
            </p:cNvSpPr>
            <p:nvPr/>
          </p:nvSpPr>
          <p:spPr bwMode="auto">
            <a:xfrm>
              <a:off x="1968" y="2064"/>
              <a:ext cx="1584" cy="2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 b="1">
                  <a:solidFill>
                    <a:srgbClr val="800000"/>
                  </a:solidFill>
                  <a:latin typeface="Times New Roman" pitchFamily="18" charset="0"/>
                </a:rPr>
                <a:t>60,9 TM* - 54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sz="2400" b="1">
                  <a:solidFill>
                    <a:srgbClr val="800000"/>
                  </a:solidFill>
                  <a:latin typeface="Times New Roman" pitchFamily="18" charset="0"/>
                </a:rPr>
                <a:t>22,7 TM + 495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sz="2400" b="1">
                  <a:solidFill>
                    <a:srgbClr val="800000"/>
                  </a:solidFill>
                  <a:latin typeface="Times New Roman" pitchFamily="18" charset="0"/>
                </a:rPr>
                <a:t>17,5 TM + 651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sz="2400" b="1">
                  <a:solidFill>
                    <a:srgbClr val="800000"/>
                  </a:solidFill>
                  <a:latin typeface="Times New Roman" pitchFamily="18" charset="0"/>
                </a:rPr>
                <a:t>15,3 TM + 679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sz="2400" b="1">
                  <a:solidFill>
                    <a:srgbClr val="800000"/>
                  </a:solidFill>
                  <a:latin typeface="Times New Roman" pitchFamily="18" charset="0"/>
                </a:rPr>
                <a:t>11,6 TM + 879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sz="2400" b="1">
                  <a:solidFill>
                    <a:srgbClr val="800000"/>
                  </a:solidFill>
                  <a:latin typeface="Times New Roman" pitchFamily="18" charset="0"/>
                </a:rPr>
                <a:t>13,5 TM + 487</a:t>
              </a:r>
            </a:p>
          </p:txBody>
        </p:sp>
        <p:sp>
          <p:nvSpPr>
            <p:cNvPr id="131081" name="Text Box 12"/>
            <p:cNvSpPr txBox="1">
              <a:spLocks noChangeArrowheads="1"/>
            </p:cNvSpPr>
            <p:nvPr/>
          </p:nvSpPr>
          <p:spPr bwMode="auto">
            <a:xfrm>
              <a:off x="4272" y="2067"/>
              <a:ext cx="720" cy="2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 b="1">
                  <a:solidFill>
                    <a:srgbClr val="800000"/>
                  </a:solidFill>
                  <a:latin typeface="Times New Roman" pitchFamily="18" charset="0"/>
                </a:rPr>
                <a:t>0.97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sz="2400" b="1">
                  <a:solidFill>
                    <a:srgbClr val="800000"/>
                  </a:solidFill>
                  <a:latin typeface="Times New Roman" pitchFamily="18" charset="0"/>
                </a:rPr>
                <a:t>0,86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sz="2400" b="1">
                  <a:solidFill>
                    <a:srgbClr val="800000"/>
                  </a:solidFill>
                  <a:latin typeface="Times New Roman" pitchFamily="18" charset="0"/>
                </a:rPr>
                <a:t>0,90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sz="2400" b="1">
                  <a:solidFill>
                    <a:srgbClr val="800000"/>
                  </a:solidFill>
                  <a:latin typeface="Times New Roman" pitchFamily="18" charset="0"/>
                </a:rPr>
                <a:t>0,65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sz="2400" b="1">
                  <a:solidFill>
                    <a:srgbClr val="800000"/>
                  </a:solidFill>
                  <a:latin typeface="Times New Roman" pitchFamily="18" charset="0"/>
                </a:rPr>
                <a:t>0,60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sz="2400" b="1">
                  <a:solidFill>
                    <a:srgbClr val="800000"/>
                  </a:solidFill>
                  <a:latin typeface="Times New Roman" pitchFamily="18" charset="0"/>
                </a:rPr>
                <a:t>0,75</a:t>
              </a:r>
              <a:endParaRPr lang="en-US" sz="2400">
                <a:solidFill>
                  <a:srgbClr val="800000"/>
                </a:solidFill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796044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Text Box 2"/>
          <p:cNvSpPr txBox="1">
            <a:spLocks noChangeArrowheads="1"/>
          </p:cNvSpPr>
          <p:nvPr/>
        </p:nvSpPr>
        <p:spPr bwMode="auto">
          <a:xfrm>
            <a:off x="609600" y="561975"/>
            <a:ext cx="8534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b="1"/>
              <a:t>ЕНЕРГИЈА И ЕНЕРГЕТСКЕ ПОТРЕБЕ </a:t>
            </a:r>
            <a:r>
              <a:rPr lang="sl-SI" sz="2800" b="1"/>
              <a:t>ЧОВЕКА</a:t>
            </a:r>
            <a:endParaRPr lang="en-US" sz="2800" b="1"/>
          </a:p>
        </p:txBody>
      </p:sp>
      <p:sp>
        <p:nvSpPr>
          <p:cNvPr id="132099" name="Text Box 3"/>
          <p:cNvSpPr txBox="1">
            <a:spLocks noChangeArrowheads="1"/>
          </p:cNvSpPr>
          <p:nvPr/>
        </p:nvSpPr>
        <p:spPr bwMode="auto">
          <a:xfrm>
            <a:off x="609600" y="1524000"/>
            <a:ext cx="8077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Формуле за израчунавање вредности базалног метаболизма жена (СЗО 1985)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85800" y="2590800"/>
            <a:ext cx="8001000" cy="3962400"/>
            <a:chOff x="432" y="1632"/>
            <a:chExt cx="5040" cy="2496"/>
          </a:xfrm>
        </p:grpSpPr>
        <p:sp>
          <p:nvSpPr>
            <p:cNvPr id="132101" name="Line 5"/>
            <p:cNvSpPr>
              <a:spLocks noChangeShapeType="1"/>
            </p:cNvSpPr>
            <p:nvPr/>
          </p:nvSpPr>
          <p:spPr bwMode="auto">
            <a:xfrm>
              <a:off x="432" y="4128"/>
              <a:ext cx="5040" cy="0"/>
            </a:xfrm>
            <a:prstGeom prst="line">
              <a:avLst/>
            </a:prstGeom>
            <a:noFill/>
            <a:ln w="9525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432" y="1632"/>
              <a:ext cx="5040" cy="624"/>
              <a:chOff x="432" y="1776"/>
              <a:chExt cx="5040" cy="624"/>
            </a:xfrm>
          </p:grpSpPr>
          <p:sp>
            <p:nvSpPr>
              <p:cNvPr id="132106" name="Line 7"/>
              <p:cNvSpPr>
                <a:spLocks noChangeShapeType="1"/>
              </p:cNvSpPr>
              <p:nvPr/>
            </p:nvSpPr>
            <p:spPr bwMode="auto">
              <a:xfrm>
                <a:off x="432" y="1776"/>
                <a:ext cx="5040" cy="0"/>
              </a:xfrm>
              <a:prstGeom prst="line">
                <a:avLst/>
              </a:prstGeom>
              <a:noFill/>
              <a:ln w="9525">
                <a:solidFill>
                  <a:srgbClr val="FFFF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2107" name="Line 8"/>
              <p:cNvSpPr>
                <a:spLocks noChangeShapeType="1"/>
              </p:cNvSpPr>
              <p:nvPr/>
            </p:nvSpPr>
            <p:spPr bwMode="auto">
              <a:xfrm>
                <a:off x="432" y="2160"/>
                <a:ext cx="5040" cy="0"/>
              </a:xfrm>
              <a:prstGeom prst="line">
                <a:avLst/>
              </a:prstGeom>
              <a:noFill/>
              <a:ln w="9525">
                <a:solidFill>
                  <a:srgbClr val="FFFF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2108" name="Text Box 9"/>
              <p:cNvSpPr txBox="1">
                <a:spLocks noChangeArrowheads="1"/>
              </p:cNvSpPr>
              <p:nvPr/>
            </p:nvSpPr>
            <p:spPr bwMode="auto">
              <a:xfrm>
                <a:off x="432" y="1824"/>
                <a:ext cx="4992" cy="5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b="1"/>
                  <a:t>узраст (год.)	</a:t>
                </a:r>
                <a:r>
                  <a:rPr lang="en-US" b="1">
                    <a:solidFill>
                      <a:srgbClr val="800000"/>
                    </a:solidFill>
                  </a:rPr>
                  <a:t>	</a:t>
                </a:r>
                <a:r>
                  <a:rPr lang="sr-Cyrl-CS" b="1">
                    <a:solidFill>
                      <a:srgbClr val="800000"/>
                    </a:solidFill>
                  </a:rPr>
                  <a:t>   </a:t>
                </a:r>
                <a:r>
                  <a:rPr lang="en-US" b="1"/>
                  <a:t>kcal/24h		</a:t>
                </a:r>
                <a:r>
                  <a:rPr lang="sr-Cyrl-CS" b="1"/>
                  <a:t> </a:t>
                </a:r>
                <a:r>
                  <a:rPr lang="en-US" b="1"/>
                  <a:t>Коеф. кoрeлацијe</a:t>
                </a:r>
              </a:p>
              <a:p>
                <a:pPr eaLnBrk="0" hangingPunct="0">
                  <a:spcBef>
                    <a:spcPct val="50000"/>
                  </a:spcBef>
                </a:pPr>
                <a:endParaRPr lang="en-US" sz="2400" b="1">
                  <a:solidFill>
                    <a:srgbClr val="800000"/>
                  </a:solidFill>
                  <a:latin typeface="Times New Roman" pitchFamily="18" charset="0"/>
                </a:endParaRPr>
              </a:p>
            </p:txBody>
          </p:sp>
        </p:grpSp>
        <p:sp>
          <p:nvSpPr>
            <p:cNvPr id="132103" name="Text Box 10"/>
            <p:cNvSpPr txBox="1">
              <a:spLocks noChangeArrowheads="1"/>
            </p:cNvSpPr>
            <p:nvPr/>
          </p:nvSpPr>
          <p:spPr bwMode="auto">
            <a:xfrm>
              <a:off x="432" y="2064"/>
              <a:ext cx="768" cy="2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 b="1">
                  <a:solidFill>
                    <a:srgbClr val="800000"/>
                  </a:solidFill>
                  <a:latin typeface="Times New Roman" pitchFamily="18" charset="0"/>
                </a:rPr>
                <a:t>0-3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sz="2400" b="1">
                  <a:solidFill>
                    <a:srgbClr val="800000"/>
                  </a:solidFill>
                  <a:latin typeface="Times New Roman" pitchFamily="18" charset="0"/>
                </a:rPr>
                <a:t>3-10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sz="2400" b="1">
                  <a:solidFill>
                    <a:srgbClr val="800000"/>
                  </a:solidFill>
                  <a:latin typeface="Times New Roman" pitchFamily="18" charset="0"/>
                </a:rPr>
                <a:t>10-18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sz="2400" b="1">
                  <a:solidFill>
                    <a:srgbClr val="800000"/>
                  </a:solidFill>
                  <a:latin typeface="Times New Roman" pitchFamily="18" charset="0"/>
                </a:rPr>
                <a:t>18-30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sz="2400" b="1">
                  <a:solidFill>
                    <a:srgbClr val="800000"/>
                  </a:solidFill>
                  <a:latin typeface="Times New Roman" pitchFamily="18" charset="0"/>
                </a:rPr>
                <a:t>30-60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sz="2400" b="1">
                  <a:solidFill>
                    <a:srgbClr val="800000"/>
                  </a:solidFill>
                  <a:latin typeface="Times New Roman" pitchFamily="18" charset="0"/>
                </a:rPr>
                <a:t>&gt;60</a:t>
              </a:r>
            </a:p>
          </p:txBody>
        </p:sp>
        <p:sp>
          <p:nvSpPr>
            <p:cNvPr id="132104" name="Text Box 11"/>
            <p:cNvSpPr txBox="1">
              <a:spLocks noChangeArrowheads="1"/>
            </p:cNvSpPr>
            <p:nvPr/>
          </p:nvSpPr>
          <p:spPr bwMode="auto">
            <a:xfrm>
              <a:off x="1968" y="2064"/>
              <a:ext cx="1584" cy="2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 b="1">
                  <a:solidFill>
                    <a:srgbClr val="800000"/>
                  </a:solidFill>
                  <a:latin typeface="Times New Roman" pitchFamily="18" charset="0"/>
                </a:rPr>
                <a:t>61,0 TM* - 51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sz="2400" b="1">
                  <a:solidFill>
                    <a:srgbClr val="800000"/>
                  </a:solidFill>
                  <a:latin typeface="Times New Roman" pitchFamily="18" charset="0"/>
                </a:rPr>
                <a:t>22,5 TM + 499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sz="2400" b="1">
                  <a:solidFill>
                    <a:srgbClr val="800000"/>
                  </a:solidFill>
                  <a:latin typeface="Times New Roman" pitchFamily="18" charset="0"/>
                </a:rPr>
                <a:t>12,2 TM + 746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sz="2400" b="1">
                  <a:solidFill>
                    <a:srgbClr val="800000"/>
                  </a:solidFill>
                  <a:latin typeface="Times New Roman" pitchFamily="18" charset="0"/>
                </a:rPr>
                <a:t>14,7 TM + 496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sz="2400" b="1">
                  <a:solidFill>
                    <a:srgbClr val="800000"/>
                  </a:solidFill>
                  <a:latin typeface="Times New Roman" pitchFamily="18" charset="0"/>
                </a:rPr>
                <a:t> 8,7 TM + 829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sz="2400" b="1">
                  <a:solidFill>
                    <a:srgbClr val="800000"/>
                  </a:solidFill>
                  <a:latin typeface="Times New Roman" pitchFamily="18" charset="0"/>
                </a:rPr>
                <a:t>10,5 TM + 596</a:t>
              </a:r>
            </a:p>
          </p:txBody>
        </p:sp>
        <p:sp>
          <p:nvSpPr>
            <p:cNvPr id="132105" name="Text Box 12"/>
            <p:cNvSpPr txBox="1">
              <a:spLocks noChangeArrowheads="1"/>
            </p:cNvSpPr>
            <p:nvPr/>
          </p:nvSpPr>
          <p:spPr bwMode="auto">
            <a:xfrm>
              <a:off x="4272" y="2067"/>
              <a:ext cx="720" cy="2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 b="1">
                  <a:solidFill>
                    <a:srgbClr val="800000"/>
                  </a:solidFill>
                  <a:latin typeface="Times New Roman" pitchFamily="18" charset="0"/>
                </a:rPr>
                <a:t>0.97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sz="2400" b="1">
                  <a:solidFill>
                    <a:srgbClr val="800000"/>
                  </a:solidFill>
                  <a:latin typeface="Times New Roman" pitchFamily="18" charset="0"/>
                </a:rPr>
                <a:t>0,85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sz="2400" b="1">
                  <a:solidFill>
                    <a:srgbClr val="800000"/>
                  </a:solidFill>
                  <a:latin typeface="Times New Roman" pitchFamily="18" charset="0"/>
                </a:rPr>
                <a:t>0,75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sz="2400" b="1">
                  <a:solidFill>
                    <a:srgbClr val="800000"/>
                  </a:solidFill>
                  <a:latin typeface="Times New Roman" pitchFamily="18" charset="0"/>
                </a:rPr>
                <a:t>0,72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sz="2400" b="1">
                  <a:solidFill>
                    <a:srgbClr val="800000"/>
                  </a:solidFill>
                  <a:latin typeface="Times New Roman" pitchFamily="18" charset="0"/>
                </a:rPr>
                <a:t>0,70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sz="2400" b="1">
                  <a:solidFill>
                    <a:srgbClr val="800000"/>
                  </a:solidFill>
                  <a:latin typeface="Times New Roman" pitchFamily="18" charset="0"/>
                </a:rPr>
                <a:t>0,74</a:t>
              </a:r>
              <a:endParaRPr lang="en-US" sz="2400">
                <a:solidFill>
                  <a:srgbClr val="800000"/>
                </a:solidFill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198040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549275"/>
            <a:ext cx="8207375" cy="6048375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sr-Cyrl-CS" sz="2800" b="1" dirty="0" smtClean="0"/>
              <a:t>2. Енергија потребна за физичку активност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800" dirty="0" smtClean="0">
              <a:solidFill>
                <a:schemeClr val="bg2"/>
              </a:solidFill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sr-Cyrl-CS" sz="2400" dirty="0" smtClean="0"/>
              <a:t>	Енергетске потребе за физичку активност представљају енергију, која је потребна телу за обављање свих активности у будном стању, и то: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sr-Cyrl-CS" sz="2400" dirty="0" smtClean="0"/>
          </a:p>
          <a:p>
            <a:pPr lvl="3">
              <a:lnSpc>
                <a:spcPct val="80000"/>
              </a:lnSpc>
              <a:buFontTx/>
              <a:buChar char="-"/>
            </a:pPr>
            <a:r>
              <a:rPr lang="sr-Cyrl-CS" dirty="0" smtClean="0"/>
              <a:t>стајање </a:t>
            </a:r>
          </a:p>
          <a:p>
            <a:pPr lvl="3">
              <a:lnSpc>
                <a:spcPct val="80000"/>
              </a:lnSpc>
              <a:buFontTx/>
              <a:buChar char="-"/>
            </a:pPr>
            <a:endParaRPr lang="sr-Cyrl-CS" dirty="0" smtClean="0"/>
          </a:p>
          <a:p>
            <a:pPr lvl="3">
              <a:lnSpc>
                <a:spcPct val="80000"/>
              </a:lnSpc>
              <a:buFontTx/>
              <a:buChar char="-"/>
            </a:pPr>
            <a:r>
              <a:rPr lang="sr-Cyrl-CS" dirty="0" smtClean="0"/>
              <a:t>седење </a:t>
            </a:r>
          </a:p>
          <a:p>
            <a:pPr lvl="3">
              <a:lnSpc>
                <a:spcPct val="80000"/>
              </a:lnSpc>
              <a:buFontTx/>
              <a:buChar char="-"/>
            </a:pPr>
            <a:endParaRPr lang="sr-Cyrl-CS" dirty="0" smtClean="0"/>
          </a:p>
          <a:p>
            <a:pPr lvl="3">
              <a:lnSpc>
                <a:spcPct val="80000"/>
              </a:lnSpc>
              <a:buFontTx/>
              <a:buChar char="-"/>
            </a:pPr>
            <a:r>
              <a:rPr lang="sr-Cyrl-CS" dirty="0" smtClean="0"/>
              <a:t>ходање </a:t>
            </a:r>
          </a:p>
          <a:p>
            <a:pPr lvl="3">
              <a:lnSpc>
                <a:spcPct val="80000"/>
              </a:lnSpc>
              <a:buFontTx/>
              <a:buChar char="-"/>
            </a:pPr>
            <a:endParaRPr lang="sr-Cyrl-CS" dirty="0" smtClean="0"/>
          </a:p>
          <a:p>
            <a:pPr lvl="3">
              <a:lnSpc>
                <a:spcPct val="80000"/>
              </a:lnSpc>
              <a:buFontTx/>
              <a:buChar char="-"/>
            </a:pPr>
            <a:r>
              <a:rPr lang="sr-Cyrl-CS" dirty="0" smtClean="0"/>
              <a:t>професионалне активности</a:t>
            </a:r>
          </a:p>
          <a:p>
            <a:pPr lvl="3">
              <a:lnSpc>
                <a:spcPct val="80000"/>
              </a:lnSpc>
              <a:buFontTx/>
              <a:buNone/>
            </a:pPr>
            <a:r>
              <a:rPr lang="sr-Cyrl-CS" dirty="0" smtClean="0"/>
              <a:t> </a:t>
            </a:r>
          </a:p>
          <a:p>
            <a:pPr lvl="3">
              <a:lnSpc>
                <a:spcPct val="80000"/>
              </a:lnSpc>
              <a:buFontTx/>
              <a:buChar char="-"/>
            </a:pPr>
            <a:r>
              <a:rPr lang="sr-Cyrl-CS" dirty="0" smtClean="0"/>
              <a:t>активности у слободном времену</a:t>
            </a:r>
            <a:r>
              <a:rPr lang="sr-Cyrl-CS" sz="1800" dirty="0" smtClean="0"/>
              <a:t> </a:t>
            </a:r>
            <a:endParaRPr lang="sr-Cyrl-CS" sz="1800" dirty="0"/>
          </a:p>
          <a:p>
            <a:pPr marL="1371600" lvl="3" indent="0">
              <a:lnSpc>
                <a:spcPct val="80000"/>
              </a:lnSpc>
              <a:buNone/>
            </a:pPr>
            <a:r>
              <a:rPr lang="sr-Cyrl-CS" sz="1800" dirty="0" smtClean="0"/>
              <a:t>Енергија потребна за обављање различитих занимања варира у зависности од ангажовања мишића тела, односно од физичког рада који се обаља, као и од дужине времена у коме се тај рад обавља.</a:t>
            </a:r>
            <a:endParaRPr lang="sr-Latn-CS" sz="1800" dirty="0" smtClean="0"/>
          </a:p>
        </p:txBody>
      </p:sp>
    </p:spTree>
    <p:extLst>
      <p:ext uri="{BB962C8B-B14F-4D97-AF65-F5344CB8AC3E}">
        <p14:creationId xmlns:p14="http://schemas.microsoft.com/office/powerpoint/2010/main" val="163313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476250"/>
            <a:ext cx="8135937" cy="6121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endParaRPr lang="sr-Cyrl-CS" sz="2800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sr-Cyrl-CS" sz="2800" dirty="0" smtClean="0"/>
              <a:t>	СЗО сва занимања, у зависности од енергетске потрошње, дели на три групе: </a:t>
            </a:r>
          </a:p>
          <a:p>
            <a:pPr>
              <a:lnSpc>
                <a:spcPct val="90000"/>
              </a:lnSpc>
              <a:buFontTx/>
              <a:buNone/>
            </a:pPr>
            <a:endParaRPr lang="sr-Cyrl-CS" sz="2800" dirty="0" smtClean="0"/>
          </a:p>
          <a:p>
            <a:pPr lvl="3">
              <a:lnSpc>
                <a:spcPct val="90000"/>
              </a:lnSpc>
            </a:pPr>
            <a:r>
              <a:rPr lang="sr-Cyrl-CS" b="1" dirty="0" smtClean="0"/>
              <a:t>Лака физичка активност</a:t>
            </a:r>
          </a:p>
          <a:p>
            <a:pPr lvl="3">
              <a:lnSpc>
                <a:spcPct val="90000"/>
              </a:lnSpc>
              <a:buFontTx/>
              <a:buNone/>
            </a:pPr>
            <a:r>
              <a:rPr lang="sr-Cyrl-CS" dirty="0" smtClean="0"/>
              <a:t>(службеници, професори, научни радници) </a:t>
            </a:r>
          </a:p>
          <a:p>
            <a:pPr lvl="3">
              <a:lnSpc>
                <a:spcPct val="90000"/>
              </a:lnSpc>
              <a:buFontTx/>
              <a:buNone/>
            </a:pPr>
            <a:endParaRPr lang="sr-Cyrl-CS" dirty="0" smtClean="0"/>
          </a:p>
          <a:p>
            <a:pPr lvl="3">
              <a:lnSpc>
                <a:spcPct val="90000"/>
              </a:lnSpc>
            </a:pPr>
            <a:r>
              <a:rPr lang="sr-Cyrl-CS" b="1" dirty="0" smtClean="0"/>
              <a:t>Умерено тешка физичка активност</a:t>
            </a:r>
            <a:r>
              <a:rPr lang="sr-Cyrl-CS" dirty="0" smtClean="0"/>
              <a:t> </a:t>
            </a:r>
          </a:p>
          <a:p>
            <a:pPr lvl="3">
              <a:lnSpc>
                <a:spcPct val="90000"/>
              </a:lnSpc>
              <a:buFontTx/>
              <a:buNone/>
            </a:pPr>
            <a:r>
              <a:rPr lang="sr-Cyrl-CS" dirty="0" smtClean="0"/>
              <a:t>(кројачи, фризери, пекари и сл.) </a:t>
            </a:r>
          </a:p>
          <a:p>
            <a:pPr lvl="3">
              <a:lnSpc>
                <a:spcPct val="90000"/>
              </a:lnSpc>
              <a:buFontTx/>
              <a:buNone/>
            </a:pPr>
            <a:endParaRPr lang="sr-Cyrl-CS" dirty="0" smtClean="0"/>
          </a:p>
          <a:p>
            <a:pPr lvl="3">
              <a:lnSpc>
                <a:spcPct val="90000"/>
              </a:lnSpc>
            </a:pPr>
            <a:r>
              <a:rPr lang="sr-Cyrl-CS" b="1" dirty="0" smtClean="0"/>
              <a:t>Тешка физичка активност</a:t>
            </a:r>
            <a:r>
              <a:rPr lang="sr-Cyrl-CS" dirty="0" smtClean="0"/>
              <a:t> </a:t>
            </a:r>
          </a:p>
          <a:p>
            <a:pPr lvl="3">
              <a:lnSpc>
                <a:spcPct val="90000"/>
              </a:lnSpc>
              <a:buFontTx/>
              <a:buNone/>
            </a:pPr>
            <a:r>
              <a:rPr lang="sr-Cyrl-CS" dirty="0" smtClean="0"/>
              <a:t>(пољопривредници, спортисти, војници, рудари)</a:t>
            </a:r>
            <a:r>
              <a:rPr lang="sr-Cyrl-CS" sz="1800" dirty="0" smtClean="0"/>
              <a:t> </a:t>
            </a:r>
            <a:endParaRPr lang="en-US" sz="1800" dirty="0" smtClean="0"/>
          </a:p>
          <a:p>
            <a:pPr>
              <a:lnSpc>
                <a:spcPct val="90000"/>
              </a:lnSpc>
            </a:pPr>
            <a:endParaRPr lang="sr-Latn-CS" sz="2800" dirty="0" smtClean="0"/>
          </a:p>
        </p:txBody>
      </p:sp>
    </p:spTree>
    <p:extLst>
      <p:ext uri="{BB962C8B-B14F-4D97-AF65-F5344CB8AC3E}">
        <p14:creationId xmlns:p14="http://schemas.microsoft.com/office/powerpoint/2010/main" val="395548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9" name="Text Box 3"/>
          <p:cNvSpPr txBox="1">
            <a:spLocks noChangeArrowheads="1"/>
          </p:cNvSpPr>
          <p:nvPr/>
        </p:nvSpPr>
        <p:spPr bwMode="auto">
          <a:xfrm>
            <a:off x="601929" y="116632"/>
            <a:ext cx="8077200" cy="6832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en-US" sz="2400" b="1" dirty="0" err="1">
                <a:latin typeface="Times New Roman" pitchFamily="18" charset="0"/>
              </a:rPr>
              <a:t>Екзактним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мерењима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утврђено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је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колико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енергије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је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потребно</a:t>
            </a:r>
            <a:r>
              <a:rPr lang="en-US" sz="2400" b="1" dirty="0">
                <a:latin typeface="Times New Roman" pitchFamily="18" charset="0"/>
              </a:rPr>
              <a:t>  </a:t>
            </a:r>
            <a:r>
              <a:rPr lang="en-US" sz="2400" b="1" dirty="0" err="1">
                <a:latin typeface="Times New Roman" pitchFamily="18" charset="0"/>
              </a:rPr>
              <a:t>при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појединим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врстама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физичке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активности</a:t>
            </a:r>
            <a:r>
              <a:rPr lang="en-US" sz="2400" b="1" dirty="0">
                <a:latin typeface="Times New Roman" pitchFamily="18" charset="0"/>
              </a:rPr>
              <a:t> у </a:t>
            </a:r>
            <a:r>
              <a:rPr lang="en-US" sz="2400" b="1" dirty="0" err="1">
                <a:latin typeface="Times New Roman" pitchFamily="18" charset="0"/>
              </a:rPr>
              <a:t>току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једног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сата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рада</a:t>
            </a:r>
            <a:r>
              <a:rPr lang="en-US" sz="2400" b="1" dirty="0">
                <a:latin typeface="Times New Roman" pitchFamily="18" charset="0"/>
              </a:rPr>
              <a:t>. </a:t>
            </a:r>
            <a:r>
              <a:rPr lang="en-US" sz="2400" b="1" dirty="0" err="1">
                <a:latin typeface="Times New Roman" pitchFamily="18" charset="0"/>
              </a:rPr>
              <a:t>Одређено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је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колико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пута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је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енергетски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расход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већи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при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одређеној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активности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од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енергије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потребне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за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стање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мировања</a:t>
            </a:r>
            <a:r>
              <a:rPr lang="en-US" sz="2400" b="1" dirty="0">
                <a:latin typeface="Times New Roman" pitchFamily="18" charset="0"/>
              </a:rPr>
              <a:t>.</a:t>
            </a:r>
          </a:p>
          <a:p>
            <a:pPr algn="just" eaLnBrk="0" hangingPunct="0">
              <a:spcBef>
                <a:spcPct val="50000"/>
              </a:spcBef>
            </a:pPr>
            <a:r>
              <a:rPr lang="en-US" sz="2400" b="1" dirty="0" err="1">
                <a:latin typeface="Times New Roman" pitchFamily="18" charset="0"/>
              </a:rPr>
              <a:t>Овако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одређена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стопа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интензитета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сваке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поједине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физичке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активности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означена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је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као</a:t>
            </a:r>
            <a:r>
              <a:rPr lang="en-US" sz="2400" b="1" dirty="0">
                <a:latin typeface="Times New Roman" pitchFamily="18" charset="0"/>
              </a:rPr>
              <a:t> “</a:t>
            </a:r>
            <a:r>
              <a:rPr lang="en-US" sz="2400" b="1" dirty="0" err="1">
                <a:latin typeface="Times New Roman" pitchFamily="18" charset="0"/>
              </a:rPr>
              <a:t>physucal</a:t>
            </a:r>
            <a:r>
              <a:rPr lang="en-US" sz="2400" b="1" dirty="0">
                <a:latin typeface="Times New Roman" pitchFamily="18" charset="0"/>
              </a:rPr>
              <a:t> activity ratio” (PAR)!</a:t>
            </a:r>
          </a:p>
          <a:p>
            <a:pPr algn="just" eaLnBrk="0" hangingPunct="0">
              <a:spcBef>
                <a:spcPct val="50000"/>
              </a:spcBef>
            </a:pPr>
            <a:r>
              <a:rPr lang="en-US" sz="2400" b="1" dirty="0">
                <a:latin typeface="Times New Roman" pitchFamily="18" charset="0"/>
              </a:rPr>
              <a:t>PAR </a:t>
            </a:r>
            <a:r>
              <a:rPr lang="en-US" sz="2400" b="1" dirty="0" err="1">
                <a:latin typeface="Times New Roman" pitchFamily="18" charset="0"/>
              </a:rPr>
              <a:t>је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коефицијент</a:t>
            </a:r>
            <a:r>
              <a:rPr lang="en-US" sz="2400" b="1" dirty="0">
                <a:latin typeface="Times New Roman" pitchFamily="18" charset="0"/>
              </a:rPr>
              <a:t> и </a:t>
            </a:r>
            <a:r>
              <a:rPr lang="en-US" sz="2400" b="1" dirty="0" err="1">
                <a:latin typeface="Times New Roman" pitchFamily="18" charset="0"/>
              </a:rPr>
              <a:t>означава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се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бројем</a:t>
            </a:r>
            <a:r>
              <a:rPr lang="en-US" sz="2400" b="1" dirty="0">
                <a:latin typeface="Times New Roman" pitchFamily="18" charset="0"/>
              </a:rPr>
              <a:t> (</a:t>
            </a:r>
            <a:r>
              <a:rPr lang="en-US" sz="2400" b="1" i="1" dirty="0" err="1">
                <a:latin typeface="Times New Roman" pitchFamily="18" charset="0"/>
              </a:rPr>
              <a:t>стопа</a:t>
            </a:r>
            <a:r>
              <a:rPr lang="en-US" sz="2400" b="1" i="1" dirty="0">
                <a:latin typeface="Times New Roman" pitchFamily="18" charset="0"/>
              </a:rPr>
              <a:t> </a:t>
            </a:r>
            <a:r>
              <a:rPr lang="en-US" sz="2400" b="1" i="1" dirty="0" err="1">
                <a:latin typeface="Times New Roman" pitchFamily="18" charset="0"/>
              </a:rPr>
              <a:t>утрошка</a:t>
            </a:r>
            <a:r>
              <a:rPr lang="en-US" sz="2400" b="1" i="1" dirty="0">
                <a:latin typeface="Times New Roman" pitchFamily="18" charset="0"/>
              </a:rPr>
              <a:t> </a:t>
            </a:r>
            <a:r>
              <a:rPr lang="en-US" sz="2400" b="1" i="1" dirty="0" err="1">
                <a:latin typeface="Times New Roman" pitchFamily="18" charset="0"/>
              </a:rPr>
              <a:t>енергије</a:t>
            </a:r>
            <a:r>
              <a:rPr lang="en-US" sz="2400" b="1" i="1" dirty="0">
                <a:latin typeface="Times New Roman" pitchFamily="18" charset="0"/>
              </a:rPr>
              <a:t> </a:t>
            </a:r>
            <a:r>
              <a:rPr lang="en-US" sz="2400" b="1" i="1" dirty="0" err="1">
                <a:latin typeface="Times New Roman" pitchFamily="18" charset="0"/>
              </a:rPr>
              <a:t>при</a:t>
            </a:r>
            <a:r>
              <a:rPr lang="en-US" sz="2400" b="1" i="1" dirty="0">
                <a:latin typeface="Times New Roman" pitchFamily="18" charset="0"/>
              </a:rPr>
              <a:t> </a:t>
            </a:r>
            <a:r>
              <a:rPr lang="en-US" sz="2400" b="1" i="1" dirty="0" err="1">
                <a:latin typeface="Times New Roman" pitchFamily="18" charset="0"/>
              </a:rPr>
              <a:t>мировању</a:t>
            </a:r>
            <a:r>
              <a:rPr lang="en-US" sz="2400" b="1" i="1" dirty="0">
                <a:latin typeface="Times New Roman" pitchFamily="18" charset="0"/>
              </a:rPr>
              <a:t> </a:t>
            </a:r>
            <a:r>
              <a:rPr lang="en-US" sz="2400" b="1" i="1" dirty="0" err="1">
                <a:latin typeface="Times New Roman" pitchFamily="18" charset="0"/>
              </a:rPr>
              <a:t>има</a:t>
            </a:r>
            <a:r>
              <a:rPr lang="en-US" sz="2400" b="1" i="1" dirty="0">
                <a:latin typeface="Times New Roman" pitchFamily="18" charset="0"/>
              </a:rPr>
              <a:t> PAR=1</a:t>
            </a:r>
            <a:r>
              <a:rPr lang="en-US" sz="2400" b="1" dirty="0" smtClean="0">
                <a:latin typeface="Times New Roman" pitchFamily="18" charset="0"/>
              </a:rPr>
              <a:t>)</a:t>
            </a:r>
            <a:endParaRPr lang="sr-Cyrl-RS" sz="2400" b="1" dirty="0" smtClean="0">
              <a:latin typeface="Times New Roman" pitchFamily="18" charset="0"/>
            </a:endParaRPr>
          </a:p>
          <a:p>
            <a:pPr algn="just" eaLnBrk="0" hangingPunct="0">
              <a:spcBef>
                <a:spcPct val="50000"/>
              </a:spcBef>
            </a:pPr>
            <a:r>
              <a:rPr lang="en-US" sz="2400" b="1" dirty="0" err="1" smtClean="0">
                <a:latin typeface="Times New Roman" pitchFamily="18" charset="0"/>
              </a:rPr>
              <a:t>Збир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</a:rPr>
              <a:t>вредности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</a:rPr>
              <a:t>свих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</a:rPr>
              <a:t>стопа</a:t>
            </a:r>
            <a:r>
              <a:rPr lang="en-US" sz="2400" b="1" dirty="0" smtClean="0">
                <a:latin typeface="Times New Roman" pitchFamily="18" charset="0"/>
              </a:rPr>
              <a:t>   </a:t>
            </a:r>
            <a:r>
              <a:rPr lang="en-US" sz="2400" b="1" dirty="0" err="1" smtClean="0">
                <a:latin typeface="Times New Roman" pitchFamily="18" charset="0"/>
              </a:rPr>
              <a:t>интензитета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</a:rPr>
              <a:t>физичке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</a:rPr>
              <a:t>активности</a:t>
            </a:r>
            <a:r>
              <a:rPr lang="en-US" sz="2400" b="1" dirty="0" smtClean="0">
                <a:latin typeface="Times New Roman" pitchFamily="18" charset="0"/>
              </a:rPr>
              <a:t>  </a:t>
            </a:r>
            <a:r>
              <a:rPr lang="en-US" sz="2400" b="1" dirty="0" err="1" smtClean="0">
                <a:latin typeface="Times New Roman" pitchFamily="18" charset="0"/>
              </a:rPr>
              <a:t>за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</a:rPr>
              <a:t>један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</a:rPr>
              <a:t>дан</a:t>
            </a:r>
            <a:r>
              <a:rPr lang="en-US" sz="2400" b="1" dirty="0" smtClean="0">
                <a:latin typeface="Times New Roman" pitchFamily="18" charset="0"/>
              </a:rPr>
              <a:t> (</a:t>
            </a:r>
            <a:r>
              <a:rPr lang="en-US" sz="2400" b="1" dirty="0" err="1" smtClean="0">
                <a:latin typeface="Times New Roman" pitchFamily="18" charset="0"/>
              </a:rPr>
              <a:t>свих</a:t>
            </a:r>
            <a:r>
              <a:rPr lang="en-US" sz="2400" b="1" dirty="0" smtClean="0">
                <a:latin typeface="Times New Roman" pitchFamily="18" charset="0"/>
              </a:rPr>
              <a:t> PAR) </a:t>
            </a:r>
            <a:r>
              <a:rPr lang="en-US" sz="2400" b="1" dirty="0" err="1" smtClean="0">
                <a:latin typeface="Times New Roman" pitchFamily="18" charset="0"/>
              </a:rPr>
              <a:t>умножен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</a:rPr>
              <a:t>бројем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</a:rPr>
              <a:t>сати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</a:rPr>
              <a:t>проведених</a:t>
            </a:r>
            <a:r>
              <a:rPr lang="en-US" sz="2400" b="1" dirty="0" smtClean="0">
                <a:latin typeface="Times New Roman" pitchFamily="18" charset="0"/>
              </a:rPr>
              <a:t> у </a:t>
            </a:r>
            <a:r>
              <a:rPr lang="en-US" sz="2400" b="1" dirty="0" err="1" smtClean="0">
                <a:latin typeface="Times New Roman" pitchFamily="18" charset="0"/>
              </a:rPr>
              <a:t>свакој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</a:rPr>
              <a:t>активности</a:t>
            </a:r>
            <a:r>
              <a:rPr lang="en-US" sz="2400" b="1" dirty="0" smtClean="0">
                <a:latin typeface="Times New Roman" pitchFamily="18" charset="0"/>
              </a:rPr>
              <a:t> и </a:t>
            </a:r>
            <a:r>
              <a:rPr lang="en-US" sz="2400" b="1" dirty="0" err="1" smtClean="0">
                <a:latin typeface="Times New Roman" pitchFamily="18" charset="0"/>
              </a:rPr>
              <a:t>подељен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</a:rPr>
              <a:t>са</a:t>
            </a:r>
            <a:r>
              <a:rPr lang="en-US" sz="2400" b="1" dirty="0" smtClean="0">
                <a:latin typeface="Times New Roman" pitchFamily="18" charset="0"/>
              </a:rPr>
              <a:t> 24 </a:t>
            </a:r>
            <a:r>
              <a:rPr lang="en-US" sz="2400" b="1" dirty="0" err="1" smtClean="0">
                <a:latin typeface="Times New Roman" pitchFamily="18" charset="0"/>
              </a:rPr>
              <a:t>сата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</a:rPr>
              <a:t>даје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</a:rPr>
              <a:t>просецну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</a:rPr>
              <a:t>вредност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</a:rPr>
              <a:t>дневне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</a:rPr>
              <a:t>физичке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</a:rPr>
              <a:t>активности</a:t>
            </a:r>
            <a:r>
              <a:rPr lang="en-US" sz="2400" b="1" dirty="0" smtClean="0">
                <a:solidFill>
                  <a:srgbClr val="800000"/>
                </a:solidFill>
                <a:latin typeface="Times New Roman" pitchFamily="18" charset="0"/>
              </a:rPr>
              <a:t> (“physical activity level - PAL)! </a:t>
            </a:r>
          </a:p>
          <a:p>
            <a:pPr algn="just" eaLnBrk="0" hangingPunct="0">
              <a:spcBef>
                <a:spcPct val="50000"/>
              </a:spcBef>
            </a:pPr>
            <a:endParaRPr lang="en-US" sz="28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71931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Text Box 2"/>
          <p:cNvSpPr txBox="1">
            <a:spLocks noChangeArrowheads="1"/>
          </p:cNvSpPr>
          <p:nvPr/>
        </p:nvSpPr>
        <p:spPr bwMode="auto">
          <a:xfrm>
            <a:off x="609600" y="561975"/>
            <a:ext cx="8534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ЕНЕРГИЈА И ЕНЕРГЕТСКЕ ПОТРЕБЕ </a:t>
            </a:r>
            <a:r>
              <a:rPr lang="sl-SI" sz="2800" b="1">
                <a:latin typeface="Times New Roman" pitchFamily="18" charset="0"/>
              </a:rPr>
              <a:t>ЧОВЕКА</a:t>
            </a:r>
            <a:endParaRPr lang="en-US" sz="3600" b="1">
              <a:latin typeface="Times New Roman" pitchFamily="18" charset="0"/>
            </a:endParaRPr>
          </a:p>
        </p:txBody>
      </p:sp>
      <p:sp>
        <p:nvSpPr>
          <p:cNvPr id="145411" name="Text Box 3"/>
          <p:cNvSpPr txBox="1">
            <a:spLocks noChangeArrowheads="1"/>
          </p:cNvSpPr>
          <p:nvPr/>
        </p:nvSpPr>
        <p:spPr bwMode="auto">
          <a:xfrm>
            <a:off x="609600" y="2006600"/>
            <a:ext cx="8077200" cy="436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Енергетске потребе индивидуе за физичку активност на основу препорука  експерата Велике Британије </a:t>
            </a:r>
          </a:p>
          <a:p>
            <a:pPr algn="just" eaLnBrk="0" hangingPunct="0">
              <a:spcBef>
                <a:spcPct val="50000"/>
              </a:spcBef>
            </a:pPr>
            <a:endParaRPr lang="en-US" sz="2800" b="1">
              <a:latin typeface="Times New Roman" pitchFamily="18" charset="0"/>
            </a:endParaRPr>
          </a:p>
          <a:p>
            <a:pPr algn="just" eaLnBrk="0" hangingPunct="0"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Информације о интензитету професионалних и слободних активности према једној од предложених категорија и очитати одговарајућу вредност PAL у просеку коефицијента за професионалне и непрофесионалне активности.  </a:t>
            </a:r>
          </a:p>
        </p:txBody>
      </p:sp>
    </p:spTree>
    <p:extLst>
      <p:ext uri="{BB962C8B-B14F-4D97-AF65-F5344CB8AC3E}">
        <p14:creationId xmlns:p14="http://schemas.microsoft.com/office/powerpoint/2010/main" val="201179210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Text Box 3"/>
          <p:cNvSpPr txBox="1">
            <a:spLocks noChangeArrowheads="1"/>
          </p:cNvSpPr>
          <p:nvPr/>
        </p:nvSpPr>
        <p:spPr bwMode="auto">
          <a:xfrm>
            <a:off x="611188" y="0"/>
            <a:ext cx="8077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Енергетска потрошња у специфичним активностима</a:t>
            </a:r>
          </a:p>
        </p:txBody>
      </p:sp>
      <p:sp>
        <p:nvSpPr>
          <p:cNvPr id="147459" name="Text Box 4"/>
          <p:cNvSpPr txBox="1">
            <a:spLocks noChangeArrowheads="1"/>
          </p:cNvSpPr>
          <p:nvPr/>
        </p:nvSpPr>
        <p:spPr bwMode="auto">
          <a:xfrm>
            <a:off x="323850" y="1628775"/>
            <a:ext cx="82296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</a:rPr>
              <a:t>мирно лежање</a:t>
            </a:r>
            <a:r>
              <a:rPr lang="en-US" sz="2400">
                <a:latin typeface="Times New Roman" pitchFamily="18" charset="0"/>
              </a:rPr>
              <a:t>		</a:t>
            </a:r>
            <a:r>
              <a:rPr lang="en-US" sz="2400" b="1" i="1">
                <a:latin typeface="Times New Roman" pitchFamily="18" charset="0"/>
              </a:rPr>
              <a:t>читање</a:t>
            </a:r>
          </a:p>
          <a:p>
            <a:pPr eaLnBrk="0" hangingPunct="0"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</a:rPr>
              <a:t>мирно седење</a:t>
            </a:r>
            <a:r>
              <a:rPr lang="en-US" sz="2400">
                <a:solidFill>
                  <a:srgbClr val="800000"/>
                </a:solidFill>
                <a:latin typeface="Times New Roman" pitchFamily="18" charset="0"/>
              </a:rPr>
              <a:t>	</a:t>
            </a:r>
            <a:r>
              <a:rPr lang="en-US" sz="2400" b="1" i="1">
                <a:latin typeface="Times New Roman" pitchFamily="18" charset="0"/>
              </a:rPr>
              <a:t>гледањe ТВ, читa</a:t>
            </a:r>
            <a:r>
              <a:rPr lang="en-US" sz="2400" b="1">
                <a:latin typeface="Times New Roman" pitchFamily="18" charset="0"/>
              </a:rPr>
              <a:t>њ</a:t>
            </a:r>
            <a:r>
              <a:rPr lang="en-US" sz="2400" b="1" i="1">
                <a:latin typeface="Times New Roman" pitchFamily="18" charset="0"/>
              </a:rPr>
              <a:t>e, писање, </a:t>
            </a:r>
            <a:r>
              <a:rPr lang="sr-Cyrl-CS" sz="2400" b="1" i="1">
                <a:latin typeface="Times New Roman" pitchFamily="18" charset="0"/>
              </a:rPr>
              <a:t>				</a:t>
            </a:r>
            <a:r>
              <a:rPr lang="en-US" sz="2400" b="1" i="1">
                <a:latin typeface="Times New Roman" pitchFamily="18" charset="0"/>
              </a:rPr>
              <a:t>рачуна</a:t>
            </a:r>
            <a:r>
              <a:rPr lang="en-US" sz="2400" b="1">
                <a:latin typeface="Times New Roman" pitchFamily="18" charset="0"/>
              </a:rPr>
              <a:t>њ</a:t>
            </a:r>
            <a:r>
              <a:rPr lang="en-US" sz="2400" b="1" i="1">
                <a:latin typeface="Times New Roman" pitchFamily="18" charset="0"/>
              </a:rPr>
              <a:t>е..</a:t>
            </a:r>
            <a:r>
              <a:rPr lang="en-US" sz="2400">
                <a:latin typeface="Times New Roman" pitchFamily="18" charset="0"/>
              </a:rPr>
              <a:t> </a:t>
            </a:r>
          </a:p>
          <a:p>
            <a:pPr eaLnBrk="0" hangingPunct="0"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</a:rPr>
              <a:t>мирно стајaње</a:t>
            </a:r>
            <a:r>
              <a:rPr lang="en-US" sz="2400">
                <a:latin typeface="Times New Roman" pitchFamily="18" charset="0"/>
              </a:rPr>
              <a:t>		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95288" y="1125538"/>
            <a:ext cx="7924800" cy="5099050"/>
            <a:chOff x="480" y="1440"/>
            <a:chExt cx="4992" cy="3212"/>
          </a:xfrm>
        </p:grpSpPr>
        <p:sp>
          <p:nvSpPr>
            <p:cNvPr id="147461" name="Line 6"/>
            <p:cNvSpPr>
              <a:spLocks noChangeShapeType="1"/>
            </p:cNvSpPr>
            <p:nvPr/>
          </p:nvSpPr>
          <p:spPr bwMode="auto">
            <a:xfrm>
              <a:off x="480" y="1440"/>
              <a:ext cx="4992" cy="0"/>
            </a:xfrm>
            <a:prstGeom prst="line">
              <a:avLst/>
            </a:prstGeom>
            <a:noFill/>
            <a:ln w="9525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7462" name="Line 7"/>
            <p:cNvSpPr>
              <a:spLocks noChangeShapeType="1"/>
            </p:cNvSpPr>
            <p:nvPr/>
          </p:nvSpPr>
          <p:spPr bwMode="auto">
            <a:xfrm>
              <a:off x="480" y="1776"/>
              <a:ext cx="4992" cy="0"/>
            </a:xfrm>
            <a:prstGeom prst="line">
              <a:avLst/>
            </a:prstGeom>
            <a:noFill/>
            <a:ln w="9525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7463" name="Line 8"/>
            <p:cNvSpPr>
              <a:spLocks noChangeShapeType="1"/>
            </p:cNvSpPr>
            <p:nvPr/>
          </p:nvSpPr>
          <p:spPr bwMode="auto">
            <a:xfrm>
              <a:off x="480" y="4224"/>
              <a:ext cx="4992" cy="0"/>
            </a:xfrm>
            <a:prstGeom prst="line">
              <a:avLst/>
            </a:prstGeom>
            <a:noFill/>
            <a:ln w="9525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7464" name="Text Box 9"/>
            <p:cNvSpPr txBox="1">
              <a:spLocks noChangeArrowheads="1"/>
            </p:cNvSpPr>
            <p:nvPr/>
          </p:nvSpPr>
          <p:spPr bwMode="auto">
            <a:xfrm>
              <a:off x="480" y="1488"/>
              <a:ext cx="21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 b="1">
                  <a:solidFill>
                    <a:srgbClr val="800000"/>
                  </a:solidFill>
                  <a:latin typeface="Times New Roman" pitchFamily="18" charset="0"/>
                </a:rPr>
                <a:t>PAR  1,2 (1,0-1,4)</a:t>
              </a:r>
            </a:p>
          </p:txBody>
        </p:sp>
        <p:grpSp>
          <p:nvGrpSpPr>
            <p:cNvPr id="3" name="Group 10"/>
            <p:cNvGrpSpPr>
              <a:grpSpLocks/>
            </p:cNvGrpSpPr>
            <p:nvPr/>
          </p:nvGrpSpPr>
          <p:grpSpPr bwMode="auto">
            <a:xfrm>
              <a:off x="480" y="2784"/>
              <a:ext cx="4992" cy="384"/>
              <a:chOff x="480" y="2112"/>
              <a:chExt cx="4992" cy="384"/>
            </a:xfrm>
          </p:grpSpPr>
          <p:sp>
            <p:nvSpPr>
              <p:cNvPr id="147467" name="Line 11"/>
              <p:cNvSpPr>
                <a:spLocks noChangeShapeType="1"/>
              </p:cNvSpPr>
              <p:nvPr/>
            </p:nvSpPr>
            <p:spPr bwMode="auto">
              <a:xfrm>
                <a:off x="480" y="2496"/>
                <a:ext cx="4992" cy="0"/>
              </a:xfrm>
              <a:prstGeom prst="line">
                <a:avLst/>
              </a:prstGeom>
              <a:noFill/>
              <a:ln w="9525">
                <a:solidFill>
                  <a:srgbClr val="FFFF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7468" name="Line 12"/>
              <p:cNvSpPr>
                <a:spLocks noChangeShapeType="1"/>
              </p:cNvSpPr>
              <p:nvPr/>
            </p:nvSpPr>
            <p:spPr bwMode="auto">
              <a:xfrm>
                <a:off x="480" y="2112"/>
                <a:ext cx="4992" cy="0"/>
              </a:xfrm>
              <a:prstGeom prst="line">
                <a:avLst/>
              </a:prstGeom>
              <a:noFill/>
              <a:ln w="9525">
                <a:solidFill>
                  <a:srgbClr val="FFFF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7469" name="Text Box 13"/>
              <p:cNvSpPr txBox="1">
                <a:spLocks noChangeArrowheads="1"/>
              </p:cNvSpPr>
              <p:nvPr/>
            </p:nvSpPr>
            <p:spPr bwMode="auto">
              <a:xfrm>
                <a:off x="480" y="2160"/>
                <a:ext cx="21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400" b="1">
                    <a:solidFill>
                      <a:srgbClr val="800000"/>
                    </a:solidFill>
                    <a:latin typeface="Times New Roman" pitchFamily="18" charset="0"/>
                  </a:rPr>
                  <a:t>PAR  6,9 (6,0-7,9)</a:t>
                </a:r>
              </a:p>
            </p:txBody>
          </p:sp>
        </p:grpSp>
        <p:sp>
          <p:nvSpPr>
            <p:cNvPr id="147466" name="Text Box 14"/>
            <p:cNvSpPr txBox="1">
              <a:spLocks noChangeArrowheads="1"/>
            </p:cNvSpPr>
            <p:nvPr/>
          </p:nvSpPr>
          <p:spPr bwMode="auto">
            <a:xfrm>
              <a:off x="528" y="3198"/>
              <a:ext cx="4896" cy="1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 b="1">
                  <a:latin typeface="Times New Roman" pitchFamily="18" charset="0"/>
                </a:rPr>
                <a:t>пешачење		</a:t>
              </a:r>
              <a:r>
                <a:rPr lang="en-US" sz="2400" b="1" i="1">
                  <a:latin typeface="Times New Roman" pitchFamily="18" charset="0"/>
                </a:rPr>
                <a:t>узбрдо са теретом или крос </a:t>
              </a:r>
              <a:r>
                <a:rPr lang="sr-Cyrl-CS" sz="2400" b="1" i="1">
                  <a:latin typeface="Times New Roman" pitchFamily="18" charset="0"/>
                </a:rPr>
                <a:t>           			</a:t>
              </a:r>
              <a:r>
                <a:rPr lang="en-US" sz="2400" b="1" i="1">
                  <a:latin typeface="Times New Roman" pitchFamily="18" charset="0"/>
                </a:rPr>
                <a:t> 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sz="2400" b="1" i="1">
                  <a:latin typeface="Times New Roman" pitchFamily="18" charset="0"/>
                </a:rPr>
                <a:t>			пењање степеницама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sz="2400" b="1">
                  <a:latin typeface="Times New Roman" pitchFamily="18" charset="0"/>
                </a:rPr>
                <a:t>вежбање		</a:t>
              </a:r>
              <a:r>
                <a:rPr lang="en-US" sz="2400" b="1" i="1">
                  <a:latin typeface="Times New Roman" pitchFamily="18" charset="0"/>
                </a:rPr>
                <a:t>фудбал, божња бицикла, тенис, </a:t>
              </a:r>
              <a:r>
                <a:rPr lang="sr-Cyrl-CS" sz="2400" b="1" i="1">
                  <a:latin typeface="Times New Roman" pitchFamily="18" charset="0"/>
                </a:rPr>
                <a:t>				</a:t>
              </a:r>
              <a:r>
                <a:rPr lang="en-US" sz="2400" b="1" i="1">
                  <a:latin typeface="Times New Roman" pitchFamily="18" charset="0"/>
                </a:rPr>
                <a:t>скијање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9748459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7" name="Text Box 3"/>
          <p:cNvSpPr txBox="1">
            <a:spLocks noChangeArrowheads="1"/>
          </p:cNvSpPr>
          <p:nvPr/>
        </p:nvSpPr>
        <p:spPr bwMode="auto">
          <a:xfrm>
            <a:off x="609600" y="1524000"/>
            <a:ext cx="8077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en-US" sz="2800" b="1" dirty="0" err="1">
                <a:latin typeface="Times New Roman" pitchFamily="18" charset="0"/>
              </a:rPr>
              <a:t>Категорије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професионалних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физичких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активности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према</a:t>
            </a:r>
            <a:r>
              <a:rPr lang="en-US" sz="2800" b="1" dirty="0">
                <a:latin typeface="Times New Roman" pitchFamily="18" charset="0"/>
              </a:rPr>
              <a:t> СЗО (</a:t>
            </a:r>
            <a:r>
              <a:rPr lang="en-US" sz="2800" b="1" i="1" dirty="0" err="1">
                <a:latin typeface="Times New Roman" pitchFamily="18" charset="0"/>
              </a:rPr>
              <a:t>вредности</a:t>
            </a:r>
            <a:r>
              <a:rPr lang="en-US" sz="2800" b="1" i="1" dirty="0">
                <a:solidFill>
                  <a:srgbClr val="800000"/>
                </a:solidFill>
                <a:latin typeface="Times New Roman" pitchFamily="18" charset="0"/>
              </a:rPr>
              <a:t> PAL</a:t>
            </a:r>
            <a:r>
              <a:rPr lang="en-US" sz="2800" b="1" dirty="0">
                <a:solidFill>
                  <a:srgbClr val="800000"/>
                </a:solidFill>
                <a:latin typeface="Times New Roman" pitchFamily="18" charset="0"/>
              </a:rPr>
              <a:t>)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85800" y="3276600"/>
            <a:ext cx="8001000" cy="2743200"/>
            <a:chOff x="432" y="1728"/>
            <a:chExt cx="5040" cy="1728"/>
          </a:xfrm>
        </p:grpSpPr>
        <p:sp>
          <p:nvSpPr>
            <p:cNvPr id="149509" name="Line 5"/>
            <p:cNvSpPr>
              <a:spLocks noChangeShapeType="1"/>
            </p:cNvSpPr>
            <p:nvPr/>
          </p:nvSpPr>
          <p:spPr bwMode="auto">
            <a:xfrm>
              <a:off x="432" y="1728"/>
              <a:ext cx="4992" cy="0"/>
            </a:xfrm>
            <a:prstGeom prst="line">
              <a:avLst/>
            </a:prstGeom>
            <a:noFill/>
            <a:ln w="9525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9510" name="Line 6"/>
            <p:cNvSpPr>
              <a:spLocks noChangeShapeType="1"/>
            </p:cNvSpPr>
            <p:nvPr/>
          </p:nvSpPr>
          <p:spPr bwMode="auto">
            <a:xfrm>
              <a:off x="432" y="2256"/>
              <a:ext cx="4992" cy="0"/>
            </a:xfrm>
            <a:prstGeom prst="line">
              <a:avLst/>
            </a:prstGeom>
            <a:noFill/>
            <a:ln w="9525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9511" name="Line 7"/>
            <p:cNvSpPr>
              <a:spLocks noChangeShapeType="1"/>
            </p:cNvSpPr>
            <p:nvPr/>
          </p:nvSpPr>
          <p:spPr bwMode="auto">
            <a:xfrm>
              <a:off x="432" y="3456"/>
              <a:ext cx="4992" cy="0"/>
            </a:xfrm>
            <a:prstGeom prst="line">
              <a:avLst/>
            </a:prstGeom>
            <a:noFill/>
            <a:ln w="9525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9512" name="Text Box 8"/>
            <p:cNvSpPr txBox="1">
              <a:spLocks noChangeArrowheads="1"/>
            </p:cNvSpPr>
            <p:nvPr/>
          </p:nvSpPr>
          <p:spPr bwMode="auto">
            <a:xfrm>
              <a:off x="1632" y="1824"/>
              <a:ext cx="3840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200" b="1">
                  <a:latin typeface="Times New Roman" pitchFamily="18" charset="0"/>
                </a:rPr>
                <a:t>лака		средње тешка		тешка</a:t>
              </a:r>
            </a:p>
          </p:txBody>
        </p:sp>
        <p:sp>
          <p:nvSpPr>
            <p:cNvPr id="149513" name="Text Box 9"/>
            <p:cNvSpPr txBox="1">
              <a:spLocks noChangeArrowheads="1"/>
            </p:cNvSpPr>
            <p:nvPr/>
          </p:nvSpPr>
          <p:spPr bwMode="auto">
            <a:xfrm>
              <a:off x="528" y="2304"/>
              <a:ext cx="1200" cy="9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 b="1">
                  <a:latin typeface="Times New Roman" pitchFamily="18" charset="0"/>
                </a:rPr>
                <a:t>мушкарци</a:t>
              </a:r>
            </a:p>
            <a:p>
              <a:pPr eaLnBrk="0" hangingPunct="0">
                <a:spcBef>
                  <a:spcPct val="50000"/>
                </a:spcBef>
              </a:pPr>
              <a:endParaRPr lang="en-US" sz="2400" b="1">
                <a:latin typeface="Times New Roman" pitchFamily="18" charset="0"/>
              </a:endParaRPr>
            </a:p>
            <a:p>
              <a:pPr eaLnBrk="0" hangingPunct="0">
                <a:spcBef>
                  <a:spcPct val="50000"/>
                </a:spcBef>
              </a:pPr>
              <a:r>
                <a:rPr lang="en-US" sz="2400" b="1">
                  <a:latin typeface="Times New Roman" pitchFamily="18" charset="0"/>
                </a:rPr>
                <a:t>женe</a:t>
              </a:r>
            </a:p>
          </p:txBody>
        </p:sp>
        <p:sp>
          <p:nvSpPr>
            <p:cNvPr id="149514" name="Text Box 10"/>
            <p:cNvSpPr txBox="1">
              <a:spLocks noChangeArrowheads="1"/>
            </p:cNvSpPr>
            <p:nvPr/>
          </p:nvSpPr>
          <p:spPr bwMode="auto">
            <a:xfrm>
              <a:off x="1584" y="2256"/>
              <a:ext cx="720" cy="9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 b="1">
                  <a:solidFill>
                    <a:srgbClr val="800000"/>
                  </a:solidFill>
                  <a:latin typeface="Times New Roman" pitchFamily="18" charset="0"/>
                </a:rPr>
                <a:t>1,55</a:t>
              </a:r>
            </a:p>
            <a:p>
              <a:pPr eaLnBrk="0" hangingPunct="0">
                <a:spcBef>
                  <a:spcPct val="50000"/>
                </a:spcBef>
              </a:pPr>
              <a:endParaRPr lang="en-US" sz="2400" b="1">
                <a:solidFill>
                  <a:srgbClr val="800000"/>
                </a:solidFill>
                <a:latin typeface="Times New Roman" pitchFamily="18" charset="0"/>
              </a:endParaRPr>
            </a:p>
            <a:p>
              <a:pPr eaLnBrk="0" hangingPunct="0">
                <a:spcBef>
                  <a:spcPct val="50000"/>
                </a:spcBef>
              </a:pPr>
              <a:r>
                <a:rPr lang="en-US" sz="2400" b="1">
                  <a:solidFill>
                    <a:srgbClr val="800000"/>
                  </a:solidFill>
                  <a:latin typeface="Times New Roman" pitchFamily="18" charset="0"/>
                </a:rPr>
                <a:t>1,56</a:t>
              </a:r>
            </a:p>
          </p:txBody>
        </p:sp>
        <p:sp>
          <p:nvSpPr>
            <p:cNvPr id="149515" name="Text Box 11"/>
            <p:cNvSpPr txBox="1">
              <a:spLocks noChangeArrowheads="1"/>
            </p:cNvSpPr>
            <p:nvPr/>
          </p:nvSpPr>
          <p:spPr bwMode="auto">
            <a:xfrm>
              <a:off x="3072" y="2256"/>
              <a:ext cx="912" cy="9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 b="1">
                  <a:solidFill>
                    <a:srgbClr val="800000"/>
                  </a:solidFill>
                  <a:latin typeface="Times New Roman" pitchFamily="18" charset="0"/>
                </a:rPr>
                <a:t>1,78</a:t>
              </a:r>
            </a:p>
            <a:p>
              <a:pPr eaLnBrk="0" hangingPunct="0">
                <a:spcBef>
                  <a:spcPct val="50000"/>
                </a:spcBef>
              </a:pPr>
              <a:endParaRPr lang="en-US" sz="2400" b="1">
                <a:solidFill>
                  <a:srgbClr val="800000"/>
                </a:solidFill>
                <a:latin typeface="Times New Roman" pitchFamily="18" charset="0"/>
              </a:endParaRPr>
            </a:p>
            <a:p>
              <a:pPr eaLnBrk="0" hangingPunct="0">
                <a:spcBef>
                  <a:spcPct val="50000"/>
                </a:spcBef>
              </a:pPr>
              <a:r>
                <a:rPr lang="en-US" sz="2400" b="1">
                  <a:solidFill>
                    <a:srgbClr val="800000"/>
                  </a:solidFill>
                  <a:latin typeface="Times New Roman" pitchFamily="18" charset="0"/>
                </a:rPr>
                <a:t>1,64</a:t>
              </a:r>
            </a:p>
          </p:txBody>
        </p:sp>
        <p:sp>
          <p:nvSpPr>
            <p:cNvPr id="149516" name="Text Box 12"/>
            <p:cNvSpPr txBox="1">
              <a:spLocks noChangeArrowheads="1"/>
            </p:cNvSpPr>
            <p:nvPr/>
          </p:nvSpPr>
          <p:spPr bwMode="auto">
            <a:xfrm>
              <a:off x="4320" y="2256"/>
              <a:ext cx="960" cy="9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 b="1">
                  <a:solidFill>
                    <a:srgbClr val="800000"/>
                  </a:solidFill>
                  <a:latin typeface="Times New Roman" pitchFamily="18" charset="0"/>
                </a:rPr>
                <a:t>2,10</a:t>
              </a:r>
            </a:p>
            <a:p>
              <a:pPr eaLnBrk="0" hangingPunct="0">
                <a:spcBef>
                  <a:spcPct val="50000"/>
                </a:spcBef>
              </a:pPr>
              <a:endParaRPr lang="en-US" sz="2400" b="1">
                <a:solidFill>
                  <a:srgbClr val="800000"/>
                </a:solidFill>
                <a:latin typeface="Times New Roman" pitchFamily="18" charset="0"/>
              </a:endParaRPr>
            </a:p>
            <a:p>
              <a:pPr eaLnBrk="0" hangingPunct="0">
                <a:spcBef>
                  <a:spcPct val="50000"/>
                </a:spcBef>
              </a:pPr>
              <a:r>
                <a:rPr lang="en-US" sz="2400" b="1">
                  <a:solidFill>
                    <a:srgbClr val="800000"/>
                  </a:solidFill>
                  <a:latin typeface="Times New Roman" pitchFamily="18" charset="0"/>
                </a:rPr>
                <a:t>1,83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519277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91680" y="836712"/>
            <a:ext cx="374441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dirty="0" smtClean="0"/>
              <a:t>ФИЗИЧКА АКТИВНОСТ</a:t>
            </a:r>
            <a:endParaRPr lang="sr-Latn-RS" dirty="0"/>
          </a:p>
        </p:txBody>
      </p:sp>
      <p:sp>
        <p:nvSpPr>
          <p:cNvPr id="3" name="Rectangle 2"/>
          <p:cNvSpPr/>
          <p:nvPr/>
        </p:nvSpPr>
        <p:spPr>
          <a:xfrm>
            <a:off x="1691680" y="2996952"/>
            <a:ext cx="3888432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dirty="0" smtClean="0"/>
              <a:t>ПРАВИЛНА ИСХРАНА</a:t>
            </a:r>
            <a:endParaRPr lang="sr-Latn-RS" dirty="0"/>
          </a:p>
        </p:txBody>
      </p:sp>
      <p:sp>
        <p:nvSpPr>
          <p:cNvPr id="4" name="Right Brace 3"/>
          <p:cNvSpPr/>
          <p:nvPr/>
        </p:nvSpPr>
        <p:spPr>
          <a:xfrm>
            <a:off x="5580112" y="1268760"/>
            <a:ext cx="360040" cy="244827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5" name="Oval 4"/>
          <p:cNvSpPr/>
          <p:nvPr/>
        </p:nvSpPr>
        <p:spPr>
          <a:xfrm>
            <a:off x="6156176" y="836712"/>
            <a:ext cx="2520280" cy="4608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dirty="0" smtClean="0"/>
              <a:t>СПОРТСКИ РЕЗУЛТАТИ</a:t>
            </a:r>
            <a:endParaRPr lang="sr-Latn-RS" dirty="0"/>
          </a:p>
        </p:txBody>
      </p:sp>
      <p:sp>
        <p:nvSpPr>
          <p:cNvPr id="6" name="Rounded Rectangle 5"/>
          <p:cNvSpPr/>
          <p:nvPr/>
        </p:nvSpPr>
        <p:spPr>
          <a:xfrm>
            <a:off x="683568" y="6165304"/>
            <a:ext cx="576064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dirty="0" smtClean="0"/>
              <a:t>ПРОГРАМИ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67500231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Text Box 2"/>
          <p:cNvSpPr txBox="1">
            <a:spLocks noChangeArrowheads="1"/>
          </p:cNvSpPr>
          <p:nvPr/>
        </p:nvSpPr>
        <p:spPr bwMode="auto">
          <a:xfrm>
            <a:off x="609600" y="561975"/>
            <a:ext cx="8534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ЕНЕРГИЈА И ЕНЕРГЕТСКЕ ПОТРЕБЕ </a:t>
            </a:r>
            <a:r>
              <a:rPr lang="sl-SI" sz="2800" b="1">
                <a:latin typeface="Times New Roman" pitchFamily="18" charset="0"/>
              </a:rPr>
              <a:t>ЧОВЕКА</a:t>
            </a:r>
            <a:endParaRPr lang="en-US" sz="3600" b="1">
              <a:latin typeface="Times New Roman" pitchFamily="18" charset="0"/>
            </a:endParaRPr>
          </a:p>
        </p:txBody>
      </p:sp>
      <p:sp>
        <p:nvSpPr>
          <p:cNvPr id="150531" name="Text Box 3"/>
          <p:cNvSpPr txBox="1">
            <a:spLocks noChangeArrowheads="1"/>
          </p:cNvSpPr>
          <p:nvPr/>
        </p:nvSpPr>
        <p:spPr bwMode="auto">
          <a:xfrm>
            <a:off x="609600" y="1524000"/>
            <a:ext cx="8077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Енергетска потрошња у специфичним активностима према СЗО</a:t>
            </a:r>
            <a:r>
              <a:rPr lang="en-US" sz="2800" b="1">
                <a:solidFill>
                  <a:srgbClr val="800000"/>
                </a:solidFill>
                <a:latin typeface="Times New Roman" pitchFamily="18" charset="0"/>
              </a:rPr>
              <a:t> (PAR)</a:t>
            </a:r>
          </a:p>
        </p:txBody>
      </p:sp>
      <p:sp>
        <p:nvSpPr>
          <p:cNvPr id="150532" name="Line 4"/>
          <p:cNvSpPr>
            <a:spLocks noChangeShapeType="1"/>
          </p:cNvSpPr>
          <p:nvPr/>
        </p:nvSpPr>
        <p:spPr bwMode="auto">
          <a:xfrm>
            <a:off x="685800" y="2743200"/>
            <a:ext cx="7924800" cy="0"/>
          </a:xfrm>
          <a:prstGeom prst="line">
            <a:avLst/>
          </a:prstGeom>
          <a:noFill/>
          <a:ln w="9525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0533" name="Line 5"/>
          <p:cNvSpPr>
            <a:spLocks noChangeShapeType="1"/>
          </p:cNvSpPr>
          <p:nvPr/>
        </p:nvSpPr>
        <p:spPr bwMode="auto">
          <a:xfrm>
            <a:off x="685800" y="3581400"/>
            <a:ext cx="7924800" cy="0"/>
          </a:xfrm>
          <a:prstGeom prst="line">
            <a:avLst/>
          </a:prstGeom>
          <a:noFill/>
          <a:ln w="9525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0534" name="Line 6"/>
          <p:cNvSpPr>
            <a:spLocks noChangeShapeType="1"/>
          </p:cNvSpPr>
          <p:nvPr/>
        </p:nvSpPr>
        <p:spPr bwMode="auto">
          <a:xfrm>
            <a:off x="685800" y="6477000"/>
            <a:ext cx="7924800" cy="0"/>
          </a:xfrm>
          <a:prstGeom prst="line">
            <a:avLst/>
          </a:prstGeom>
          <a:noFill/>
          <a:ln w="9525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0535" name="Text Box 7"/>
          <p:cNvSpPr txBox="1">
            <a:spLocks noChangeArrowheads="1"/>
          </p:cNvSpPr>
          <p:nvPr/>
        </p:nvSpPr>
        <p:spPr bwMode="auto">
          <a:xfrm>
            <a:off x="838200" y="2895600"/>
            <a:ext cx="609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</a:rPr>
              <a:t>мушкарци			      жене</a:t>
            </a:r>
          </a:p>
        </p:txBody>
      </p:sp>
      <p:sp>
        <p:nvSpPr>
          <p:cNvPr id="150536" name="Text Box 8"/>
          <p:cNvSpPr txBox="1">
            <a:spLocks noChangeArrowheads="1"/>
          </p:cNvSpPr>
          <p:nvPr/>
        </p:nvSpPr>
        <p:spPr bwMode="auto">
          <a:xfrm>
            <a:off x="838200" y="3505200"/>
            <a:ext cx="3962400" cy="243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200" b="1">
                <a:latin typeface="Times New Roman" pitchFamily="18" charset="0"/>
              </a:rPr>
              <a:t>спавање		1</a:t>
            </a:r>
          </a:p>
          <a:p>
            <a:pPr eaLnBrk="0" hangingPunct="0">
              <a:spcBef>
                <a:spcPct val="50000"/>
              </a:spcBef>
            </a:pPr>
            <a:r>
              <a:rPr lang="en-US" sz="2200" b="1">
                <a:latin typeface="Times New Roman" pitchFamily="18" charset="0"/>
              </a:rPr>
              <a:t>лежање		</a:t>
            </a:r>
            <a:r>
              <a:rPr lang="en-US" b="1"/>
              <a:t>1,2</a:t>
            </a:r>
            <a:endParaRPr lang="en-US" sz="2200" b="1">
              <a:latin typeface="Times New Roman" pitchFamily="18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en-US" sz="2200" b="1">
                <a:latin typeface="Times New Roman" pitchFamily="18" charset="0"/>
              </a:rPr>
              <a:t>мирно седење	</a:t>
            </a:r>
            <a:r>
              <a:rPr lang="sr-Cyrl-CS" sz="2200" b="1">
                <a:latin typeface="Times New Roman" pitchFamily="18" charset="0"/>
              </a:rPr>
              <a:t>	</a:t>
            </a:r>
            <a:r>
              <a:rPr lang="en-US" sz="2200" b="1">
                <a:latin typeface="Times New Roman" pitchFamily="18" charset="0"/>
              </a:rPr>
              <a:t>1,2</a:t>
            </a:r>
          </a:p>
          <a:p>
            <a:pPr eaLnBrk="0" hangingPunct="0">
              <a:spcBef>
                <a:spcPct val="50000"/>
              </a:spcBef>
            </a:pPr>
            <a:r>
              <a:rPr lang="en-US" sz="2200" b="1">
                <a:latin typeface="Times New Roman" pitchFamily="18" charset="0"/>
              </a:rPr>
              <a:t>лака шетња		2,5</a:t>
            </a:r>
          </a:p>
          <a:p>
            <a:pPr eaLnBrk="0" hangingPunct="0">
              <a:spcBef>
                <a:spcPct val="50000"/>
              </a:spcBef>
            </a:pPr>
            <a:r>
              <a:rPr lang="en-US" sz="2200" b="1">
                <a:latin typeface="Times New Roman" pitchFamily="18" charset="0"/>
              </a:rPr>
              <a:t>картање, шах		2,2</a:t>
            </a:r>
          </a:p>
        </p:txBody>
      </p:sp>
      <p:sp>
        <p:nvSpPr>
          <p:cNvPr id="150537" name="Line 9"/>
          <p:cNvSpPr>
            <a:spLocks noChangeShapeType="1"/>
          </p:cNvSpPr>
          <p:nvPr/>
        </p:nvSpPr>
        <p:spPr bwMode="auto">
          <a:xfrm flipH="1">
            <a:off x="4800600" y="2819400"/>
            <a:ext cx="0" cy="3657600"/>
          </a:xfrm>
          <a:prstGeom prst="line">
            <a:avLst/>
          </a:prstGeom>
          <a:noFill/>
          <a:ln w="9525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0538" name="Text Box 10"/>
          <p:cNvSpPr txBox="1">
            <a:spLocks noChangeArrowheads="1"/>
          </p:cNvSpPr>
          <p:nvPr/>
        </p:nvSpPr>
        <p:spPr bwMode="auto">
          <a:xfrm>
            <a:off x="4953000" y="3505200"/>
            <a:ext cx="3962400" cy="243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200" b="1">
                <a:latin typeface="Times New Roman" pitchFamily="18" charset="0"/>
              </a:rPr>
              <a:t>спавање		1</a:t>
            </a:r>
          </a:p>
          <a:p>
            <a:pPr eaLnBrk="0" hangingPunct="0">
              <a:spcBef>
                <a:spcPct val="50000"/>
              </a:spcBef>
            </a:pPr>
            <a:r>
              <a:rPr lang="en-US" sz="2200" b="1">
                <a:latin typeface="Times New Roman" pitchFamily="18" charset="0"/>
              </a:rPr>
              <a:t>лежање		</a:t>
            </a:r>
            <a:r>
              <a:rPr lang="en-US" b="1"/>
              <a:t>1,2</a:t>
            </a:r>
            <a:endParaRPr lang="en-US" sz="2200" b="1">
              <a:latin typeface="Times New Roman" pitchFamily="18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en-US" sz="2200" b="1">
                <a:latin typeface="Times New Roman" pitchFamily="18" charset="0"/>
              </a:rPr>
              <a:t>мирно седење	</a:t>
            </a:r>
            <a:r>
              <a:rPr lang="sr-Cyrl-CS" sz="2200" b="1">
                <a:latin typeface="Times New Roman" pitchFamily="18" charset="0"/>
              </a:rPr>
              <a:t>	</a:t>
            </a:r>
            <a:r>
              <a:rPr lang="en-US" sz="2200" b="1">
                <a:latin typeface="Times New Roman" pitchFamily="18" charset="0"/>
              </a:rPr>
              <a:t>1,2</a:t>
            </a:r>
          </a:p>
          <a:p>
            <a:pPr eaLnBrk="0" hangingPunct="0">
              <a:spcBef>
                <a:spcPct val="50000"/>
              </a:spcBef>
            </a:pPr>
            <a:r>
              <a:rPr lang="en-US" sz="2200" b="1">
                <a:latin typeface="Times New Roman" pitchFamily="18" charset="0"/>
              </a:rPr>
              <a:t>лака шетња		2,4</a:t>
            </a:r>
          </a:p>
          <a:p>
            <a:pPr eaLnBrk="0" hangingPunct="0">
              <a:spcBef>
                <a:spcPct val="50000"/>
              </a:spcBef>
            </a:pPr>
            <a:r>
              <a:rPr lang="en-US" sz="2200" b="1">
                <a:latin typeface="Times New Roman" pitchFamily="18" charset="0"/>
              </a:rPr>
              <a:t>картање, шах		2,1</a:t>
            </a:r>
          </a:p>
        </p:txBody>
      </p:sp>
    </p:spTree>
    <p:extLst>
      <p:ext uri="{BB962C8B-B14F-4D97-AF65-F5344CB8AC3E}">
        <p14:creationId xmlns:p14="http://schemas.microsoft.com/office/powerpoint/2010/main" val="58416248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Text Box 2"/>
          <p:cNvSpPr txBox="1">
            <a:spLocks noChangeArrowheads="1"/>
          </p:cNvSpPr>
          <p:nvPr/>
        </p:nvSpPr>
        <p:spPr bwMode="auto">
          <a:xfrm>
            <a:off x="609600" y="561975"/>
            <a:ext cx="8534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b="1" dirty="0">
                <a:latin typeface="Times New Roman" pitchFamily="18" charset="0"/>
              </a:rPr>
              <a:t>ЕНЕРГИЈА И ЕНЕРГЕТСКЕ ПОТРЕБЕ </a:t>
            </a:r>
            <a:r>
              <a:rPr lang="sl-SI" sz="2800" b="1" dirty="0">
                <a:latin typeface="Times New Roman" pitchFamily="18" charset="0"/>
              </a:rPr>
              <a:t>ЧОВЕКА</a:t>
            </a:r>
            <a:endParaRPr lang="en-US" sz="3600" b="1" dirty="0">
              <a:latin typeface="Times New Roman" pitchFamily="18" charset="0"/>
            </a:endParaRPr>
          </a:p>
        </p:txBody>
      </p:sp>
      <p:sp>
        <p:nvSpPr>
          <p:cNvPr id="152579" name="Text Box 3"/>
          <p:cNvSpPr txBox="1">
            <a:spLocks noChangeArrowheads="1"/>
          </p:cNvSpPr>
          <p:nvPr/>
        </p:nvSpPr>
        <p:spPr bwMode="auto">
          <a:xfrm>
            <a:off x="468313" y="1524000"/>
            <a:ext cx="8218487" cy="504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en-US" sz="2800" b="1" dirty="0" err="1">
                <a:latin typeface="Times New Roman" pitchFamily="18" charset="0"/>
              </a:rPr>
              <a:t>Одређивање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укупних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енергетских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потреба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одраслих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људи</a:t>
            </a:r>
            <a:endParaRPr lang="en-US" sz="2800" b="1" dirty="0">
              <a:latin typeface="Times New Roman" pitchFamily="18" charset="0"/>
            </a:endParaRPr>
          </a:p>
          <a:p>
            <a:pPr algn="just" eaLnBrk="0" hangingPunct="0">
              <a:spcBef>
                <a:spcPct val="50000"/>
              </a:spcBef>
            </a:pPr>
            <a:endParaRPr lang="en-US" sz="2800" b="1" dirty="0">
              <a:latin typeface="Times New Roman" pitchFamily="18" charset="0"/>
            </a:endParaRPr>
          </a:p>
          <a:p>
            <a:pPr algn="just" eaLnBrk="0" hangingPunct="0">
              <a:spcBef>
                <a:spcPct val="50000"/>
              </a:spcBef>
            </a:pPr>
            <a:r>
              <a:rPr lang="en-US" sz="2800" b="1" dirty="0" err="1">
                <a:latin typeface="Times New Roman" pitchFamily="18" charset="0"/>
              </a:rPr>
              <a:t>Укупне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енергетске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потребе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људи</a:t>
            </a:r>
            <a:r>
              <a:rPr lang="en-US" sz="2800" b="1" dirty="0">
                <a:latin typeface="Times New Roman" pitchFamily="18" charset="0"/>
              </a:rPr>
              <a:t>, </a:t>
            </a:r>
            <a:r>
              <a:rPr lang="en-US" sz="2800" b="1" dirty="0" err="1">
                <a:latin typeface="Times New Roman" pitchFamily="18" charset="0"/>
              </a:rPr>
              <a:t>које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обухватају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енергетски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расход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за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стање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мировања</a:t>
            </a:r>
            <a:r>
              <a:rPr lang="en-US" sz="2800" b="1" dirty="0">
                <a:latin typeface="Times New Roman" pitchFamily="18" charset="0"/>
              </a:rPr>
              <a:t> и </a:t>
            </a:r>
            <a:r>
              <a:rPr lang="en-US" sz="2800" b="1" dirty="0" err="1">
                <a:latin typeface="Times New Roman" pitchFamily="18" charset="0"/>
              </a:rPr>
              <a:t>за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физичку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активност</a:t>
            </a:r>
            <a:r>
              <a:rPr lang="en-US" sz="2800" b="1" dirty="0">
                <a:latin typeface="Times New Roman" pitchFamily="18" charset="0"/>
              </a:rPr>
              <a:t>, </a:t>
            </a:r>
            <a:r>
              <a:rPr lang="en-US" sz="2800" b="1" dirty="0" err="1">
                <a:latin typeface="Times New Roman" pitchFamily="18" charset="0"/>
              </a:rPr>
              <a:t>одређују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умножавањем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израчунате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вредности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енергије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потребне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за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базални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метаболизам</a:t>
            </a:r>
            <a:r>
              <a:rPr lang="en-US" sz="2800" b="1" dirty="0">
                <a:latin typeface="Times New Roman" pitchFamily="18" charset="0"/>
              </a:rPr>
              <a:t>  </a:t>
            </a:r>
            <a:r>
              <a:rPr lang="en-US" sz="2800" b="1" dirty="0" err="1">
                <a:latin typeface="Times New Roman" pitchFamily="18" charset="0"/>
              </a:rPr>
              <a:t>са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израчунатом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вредношћу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за</a:t>
            </a:r>
            <a:r>
              <a:rPr lang="en-US" sz="2800" b="1" dirty="0">
                <a:solidFill>
                  <a:srgbClr val="800000"/>
                </a:solidFill>
                <a:latin typeface="Times New Roman" pitchFamily="18" charset="0"/>
              </a:rPr>
              <a:t> PAL.</a:t>
            </a:r>
          </a:p>
          <a:p>
            <a:pPr algn="just" eaLnBrk="0" hangingPunct="0">
              <a:spcBef>
                <a:spcPct val="50000"/>
              </a:spcBef>
            </a:pPr>
            <a:r>
              <a:rPr lang="en-US" sz="2800" b="1" dirty="0">
                <a:latin typeface="Times New Roman" pitchFamily="18" charset="0"/>
              </a:rPr>
              <a:t>УКУПНА ЕНЕРГИЈ</a:t>
            </a:r>
            <a:r>
              <a:rPr lang="sr-Cyrl-CS" sz="2800" b="1" dirty="0">
                <a:latin typeface="Times New Roman" pitchFamily="18" charset="0"/>
              </a:rPr>
              <a:t>А</a:t>
            </a:r>
            <a:r>
              <a:rPr lang="en-US" sz="2800" b="1" dirty="0">
                <a:solidFill>
                  <a:srgbClr val="800000"/>
                </a:solidFill>
                <a:latin typeface="Times New Roman" pitchFamily="18" charset="0"/>
              </a:rPr>
              <a:t> = BM x PAL</a:t>
            </a:r>
          </a:p>
        </p:txBody>
      </p:sp>
    </p:spTree>
    <p:extLst>
      <p:ext uri="{BB962C8B-B14F-4D97-AF65-F5344CB8AC3E}">
        <p14:creationId xmlns:p14="http://schemas.microsoft.com/office/powerpoint/2010/main" val="380329931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323528" y="476672"/>
            <a:ext cx="8568951" cy="5478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sr-Cyrl-RS" sz="2800" b="1" dirty="0" smtClean="0">
                <a:latin typeface="Times New Roman" pitchFamily="18" charset="0"/>
              </a:rPr>
              <a:t>3. Метаболички одговор на храну</a:t>
            </a:r>
          </a:p>
          <a:p>
            <a:pPr algn="just" eaLnBrk="0" hangingPunct="0">
              <a:spcBef>
                <a:spcPct val="50000"/>
              </a:spcBef>
            </a:pPr>
            <a:r>
              <a:rPr lang="sr-Cyrl-RS" sz="2800" b="1" dirty="0" smtClean="0">
                <a:latin typeface="Times New Roman" pitchFamily="18" charset="0"/>
              </a:rPr>
              <a:t>(специфично динамичко дејство хране)- </a:t>
            </a:r>
            <a:r>
              <a:rPr lang="en-US" sz="2800" b="1" dirty="0" smtClean="0">
                <a:latin typeface="Times New Roman" pitchFamily="18" charset="0"/>
              </a:rPr>
              <a:t>5-</a:t>
            </a:r>
            <a:r>
              <a:rPr lang="sr-Cyrl-RS" sz="2800" b="1" dirty="0" smtClean="0">
                <a:latin typeface="Times New Roman" pitchFamily="18" charset="0"/>
              </a:rPr>
              <a:t>10%</a:t>
            </a:r>
          </a:p>
          <a:p>
            <a:pPr algn="just" eaLnBrk="0" hangingPunct="0">
              <a:spcBef>
                <a:spcPct val="50000"/>
              </a:spcBef>
            </a:pPr>
            <a:endParaRPr lang="sr-Cyrl-RS" sz="2800" b="1" dirty="0">
              <a:latin typeface="Times New Roman" pitchFamily="18" charset="0"/>
            </a:endParaRPr>
          </a:p>
          <a:p>
            <a:r>
              <a:rPr lang="sr-Cyrl-CS" sz="2800" b="1" dirty="0" smtClean="0"/>
              <a:t>НАЈМАЊЕ</a:t>
            </a:r>
            <a:r>
              <a:rPr lang="sr-Latn-CS" sz="2800" b="1" dirty="0" smtClean="0"/>
              <a:t> </a:t>
            </a:r>
            <a:r>
              <a:rPr lang="sr-Cyrl-CS" sz="2800" b="1" dirty="0" smtClean="0"/>
              <a:t>УТРОШАК</a:t>
            </a:r>
            <a:r>
              <a:rPr lang="sr-Latn-CS" sz="2800" b="1" dirty="0" smtClean="0"/>
              <a:t> </a:t>
            </a:r>
            <a:r>
              <a:rPr lang="sr-Cyrl-CS" sz="2800" b="1" dirty="0" smtClean="0"/>
              <a:t>ЕНЕРГИЈЕ</a:t>
            </a:r>
            <a:r>
              <a:rPr lang="sr-Latn-CS" sz="2800" b="1" dirty="0" smtClean="0"/>
              <a:t> </a:t>
            </a:r>
            <a:r>
              <a:rPr lang="sr-Cyrl-CS" sz="2800" b="1" dirty="0" smtClean="0"/>
              <a:t>ЈЕ</a:t>
            </a:r>
            <a:r>
              <a:rPr lang="sr-Latn-CS" sz="2800" b="1" dirty="0" smtClean="0"/>
              <a:t> </a:t>
            </a:r>
            <a:r>
              <a:rPr lang="sr-Cyrl-CS" sz="2800" b="1" dirty="0" smtClean="0"/>
              <a:t>ЗА</a:t>
            </a:r>
            <a:r>
              <a:rPr lang="sr-Latn-CS" sz="2800" b="1" dirty="0" smtClean="0"/>
              <a:t> </a:t>
            </a:r>
            <a:r>
              <a:rPr lang="sr-Cyrl-CS" sz="2800" b="1" dirty="0" smtClean="0"/>
              <a:t>ВАРЕЊЕ</a:t>
            </a:r>
            <a:endParaRPr lang="sr-Latn-CS" sz="2800" b="1" dirty="0" smtClean="0"/>
          </a:p>
          <a:p>
            <a:r>
              <a:rPr lang="sr-Cyrl-CS" sz="2800" b="1" dirty="0" smtClean="0"/>
              <a:t>УГЉЕНИХ</a:t>
            </a:r>
            <a:r>
              <a:rPr lang="sr-Latn-CS" sz="2800" b="1" dirty="0" smtClean="0"/>
              <a:t> </a:t>
            </a:r>
            <a:r>
              <a:rPr lang="sr-Cyrl-CS" sz="2800" b="1" dirty="0" smtClean="0"/>
              <a:t>ХИДРАТА</a:t>
            </a:r>
            <a:r>
              <a:rPr lang="sr-Latn-CS" sz="2800" b="1" dirty="0" smtClean="0"/>
              <a:t>, </a:t>
            </a:r>
            <a:r>
              <a:rPr lang="sr-Cyrl-CS" sz="2800" b="1" dirty="0" smtClean="0"/>
              <a:t>А</a:t>
            </a:r>
            <a:r>
              <a:rPr lang="sr-Latn-CS" sz="2800" b="1" dirty="0" smtClean="0"/>
              <a:t> </a:t>
            </a:r>
            <a:r>
              <a:rPr lang="sr-Cyrl-CS" sz="2800" b="1" dirty="0" smtClean="0"/>
              <a:t>НАЈВЕЋИ</a:t>
            </a:r>
            <a:r>
              <a:rPr lang="sr-Latn-CS" sz="2800" b="1" dirty="0" smtClean="0"/>
              <a:t> </a:t>
            </a:r>
            <a:r>
              <a:rPr lang="sr-Cyrl-CS" sz="2800" b="1" dirty="0" smtClean="0"/>
              <a:t>ЗА</a:t>
            </a:r>
            <a:r>
              <a:rPr lang="sr-Latn-CS" sz="2800" b="1" dirty="0" smtClean="0"/>
              <a:t> </a:t>
            </a:r>
            <a:r>
              <a:rPr lang="sr-Cyrl-CS" sz="2800" b="1" dirty="0" smtClean="0"/>
              <a:t>ПРОТЕИНЕ</a:t>
            </a:r>
          </a:p>
          <a:p>
            <a:endParaRPr lang="sr-Cyrl-RS" sz="2800" b="1" dirty="0" smtClean="0">
              <a:latin typeface="Times New Roman" pitchFamily="18" charset="0"/>
            </a:endParaRPr>
          </a:p>
          <a:p>
            <a:pPr algn="just" eaLnBrk="0" hangingPunct="0">
              <a:spcBef>
                <a:spcPct val="50000"/>
              </a:spcBef>
            </a:pPr>
            <a:r>
              <a:rPr lang="sr-Cyrl-RS" sz="2800" b="1" dirty="0" smtClean="0">
                <a:latin typeface="Times New Roman" pitchFamily="18" charset="0"/>
              </a:rPr>
              <a:t>4. Раст и развој (и регенерација) ткива</a:t>
            </a:r>
          </a:p>
          <a:p>
            <a:pPr algn="just" eaLnBrk="0" hangingPunct="0">
              <a:spcBef>
                <a:spcPct val="50000"/>
              </a:spcBef>
            </a:pPr>
            <a:endParaRPr lang="sr-Cyrl-RS" sz="2800" b="1" dirty="0">
              <a:latin typeface="Times New Roman" pitchFamily="18" charset="0"/>
            </a:endParaRPr>
          </a:p>
          <a:p>
            <a:pPr algn="just" eaLnBrk="0" hangingPunct="0">
              <a:spcBef>
                <a:spcPct val="50000"/>
              </a:spcBef>
            </a:pPr>
            <a:r>
              <a:rPr lang="sr-Cyrl-RS" sz="2800" b="1" dirty="0" smtClean="0">
                <a:latin typeface="Times New Roman" pitchFamily="18" charset="0"/>
              </a:rPr>
              <a:t>Посебне препоруке: у трудноћи, лактацији, старости, деца и СПОРТИСТИ</a:t>
            </a:r>
            <a:endParaRPr lang="en-US" sz="28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380595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3"/>
          <p:cNvSpPr txBox="1">
            <a:spLocks noChangeArrowheads="1"/>
          </p:cNvSpPr>
          <p:nvPr/>
        </p:nvSpPr>
        <p:spPr bwMode="auto">
          <a:xfrm>
            <a:off x="139700" y="885824"/>
            <a:ext cx="9004300" cy="4967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>
              <a:lnSpc>
                <a:spcPct val="110000"/>
              </a:lnSpc>
            </a:pPr>
            <a:r>
              <a:rPr lang="sr-Cyrl-CS" sz="2400" b="1" dirty="0" smtClean="0"/>
              <a:t>ЕНЕРГЕТСКА</a:t>
            </a:r>
            <a:r>
              <a:rPr lang="en-US" sz="2400" b="1" dirty="0" smtClean="0"/>
              <a:t> </a:t>
            </a:r>
            <a:r>
              <a:rPr lang="sr-Cyrl-CS" sz="2400" b="1" dirty="0"/>
              <a:t>РАВНОТЕЖА</a:t>
            </a:r>
            <a:endParaRPr lang="sr-Latn-CS" sz="2400" b="1" dirty="0"/>
          </a:p>
          <a:p>
            <a:pPr>
              <a:lnSpc>
                <a:spcPct val="110000"/>
              </a:lnSpc>
            </a:pPr>
            <a:r>
              <a:rPr lang="sr-Cyrl-CS" sz="2400" b="1" dirty="0"/>
              <a:t>ЕНЕРГЕТСКИ</a:t>
            </a:r>
            <a:r>
              <a:rPr lang="sr-Latn-CS" sz="2400" b="1" dirty="0"/>
              <a:t> </a:t>
            </a:r>
            <a:r>
              <a:rPr lang="sr-Cyrl-CS" sz="2400" b="1" dirty="0"/>
              <a:t>УНОС</a:t>
            </a:r>
            <a:r>
              <a:rPr lang="sr-Latn-CS" sz="2400" b="1" dirty="0"/>
              <a:t> = </a:t>
            </a:r>
            <a:r>
              <a:rPr lang="sr-Cyrl-CS" sz="2400" b="1" dirty="0"/>
              <a:t>ЕНЕРГЕТСКА</a:t>
            </a:r>
            <a:r>
              <a:rPr lang="sr-Latn-CS" sz="2400" b="1" dirty="0"/>
              <a:t> </a:t>
            </a:r>
            <a:r>
              <a:rPr lang="sr-Cyrl-CS" sz="2400" b="1" dirty="0"/>
              <a:t>ПОТРОШЊА</a:t>
            </a:r>
            <a:endParaRPr lang="sr-Latn-CS" sz="2400" b="1" dirty="0"/>
          </a:p>
          <a:p>
            <a:pPr>
              <a:lnSpc>
                <a:spcPct val="110000"/>
              </a:lnSpc>
            </a:pPr>
            <a:endParaRPr lang="sr-Latn-CS" sz="2400" b="1" dirty="0"/>
          </a:p>
          <a:p>
            <a:pPr>
              <a:lnSpc>
                <a:spcPct val="110000"/>
              </a:lnSpc>
            </a:pPr>
            <a:r>
              <a:rPr lang="sr-Cyrl-CS" sz="2400" b="1" dirty="0" smtClean="0"/>
              <a:t>ЕНЕРГЕТСКИ</a:t>
            </a:r>
            <a:r>
              <a:rPr lang="sr-Latn-CS" sz="2400" b="1" dirty="0" smtClean="0"/>
              <a:t> </a:t>
            </a:r>
            <a:r>
              <a:rPr lang="sr-Cyrl-CS" sz="2400" b="1" dirty="0"/>
              <a:t>ДЕФИЦИТ</a:t>
            </a:r>
            <a:endParaRPr lang="sr-Latn-CS" sz="2400" b="1" dirty="0"/>
          </a:p>
          <a:p>
            <a:pPr>
              <a:lnSpc>
                <a:spcPct val="110000"/>
              </a:lnSpc>
            </a:pPr>
            <a:r>
              <a:rPr lang="sr-Cyrl-CS" sz="2400" b="1" dirty="0" smtClean="0"/>
              <a:t>(ГУБИТАК</a:t>
            </a:r>
            <a:r>
              <a:rPr lang="sr-Latn-CS" sz="2400" b="1" dirty="0" smtClean="0"/>
              <a:t> </a:t>
            </a:r>
            <a:r>
              <a:rPr lang="sr-Cyrl-CS" sz="2400" b="1" dirty="0"/>
              <a:t>АПЕТИТА</a:t>
            </a:r>
            <a:r>
              <a:rPr lang="sr-Latn-CS" sz="2400" b="1" dirty="0"/>
              <a:t>, </a:t>
            </a:r>
            <a:r>
              <a:rPr lang="sr-Cyrl-CS" sz="2400" b="1" dirty="0"/>
              <a:t>ГЛАДОВАЊЕ</a:t>
            </a:r>
            <a:r>
              <a:rPr lang="sr-Latn-CS" sz="2400" b="1" dirty="0"/>
              <a:t>, </a:t>
            </a:r>
            <a:r>
              <a:rPr lang="sr-Cyrl-CS" sz="2400" b="1" dirty="0"/>
              <a:t>РАЗЛИЧИТА</a:t>
            </a:r>
            <a:r>
              <a:rPr lang="sr-Latn-CS" sz="2400" b="1" dirty="0"/>
              <a:t> </a:t>
            </a:r>
            <a:r>
              <a:rPr lang="sr-Cyrl-CS" sz="2400" b="1" dirty="0"/>
              <a:t>ОБОЉЕЊА</a:t>
            </a:r>
            <a:r>
              <a:rPr lang="sr-Latn-CS" sz="2400" b="1" dirty="0" smtClean="0"/>
              <a:t>,</a:t>
            </a:r>
            <a:r>
              <a:rPr lang="sr-Cyrl-RS" sz="2400" b="1" dirty="0" smtClean="0"/>
              <a:t> </a:t>
            </a:r>
            <a:r>
              <a:rPr lang="sr-Cyrl-CS" sz="2400" b="1" dirty="0" smtClean="0"/>
              <a:t>ПСИХОСОМАТСКИ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ПОРЕМЕЋАЈИ)</a:t>
            </a:r>
            <a:endParaRPr lang="sr-Latn-CS" sz="2400" b="1" dirty="0"/>
          </a:p>
          <a:p>
            <a:pPr>
              <a:lnSpc>
                <a:spcPct val="110000"/>
              </a:lnSpc>
            </a:pPr>
            <a:r>
              <a:rPr lang="sr-Cyrl-RS" sz="2400" b="1" dirty="0" smtClean="0"/>
              <a:t>Неухрањеност, Протеинско-енергетски дефицит, квашиоркор</a:t>
            </a:r>
          </a:p>
          <a:p>
            <a:pPr>
              <a:lnSpc>
                <a:spcPct val="110000"/>
              </a:lnSpc>
            </a:pPr>
            <a:endParaRPr lang="sr-Latn-CS" sz="2400" b="1" dirty="0"/>
          </a:p>
          <a:p>
            <a:pPr>
              <a:lnSpc>
                <a:spcPct val="110000"/>
              </a:lnSpc>
            </a:pPr>
            <a:r>
              <a:rPr lang="sr-Cyrl-CS" sz="2400" b="1" dirty="0" smtClean="0"/>
              <a:t>ЕНЕРГЕТСКИ</a:t>
            </a:r>
            <a:r>
              <a:rPr lang="sr-Latn-CS" sz="2400" b="1" dirty="0" smtClean="0"/>
              <a:t> </a:t>
            </a:r>
            <a:r>
              <a:rPr lang="sr-Cyrl-CS" sz="2400" b="1" dirty="0"/>
              <a:t>СУФИЦИТ</a:t>
            </a:r>
            <a:endParaRPr lang="sr-Latn-CS" sz="2400" b="1" dirty="0"/>
          </a:p>
          <a:p>
            <a:pPr>
              <a:lnSpc>
                <a:spcPct val="110000"/>
              </a:lnSpc>
            </a:pPr>
            <a:r>
              <a:rPr lang="sr-Cyrl-CS" sz="2400" b="1" dirty="0"/>
              <a:t>СЕДЕНТЕРНИ</a:t>
            </a:r>
            <a:r>
              <a:rPr lang="sr-Latn-CS" sz="2400" b="1" dirty="0"/>
              <a:t> </a:t>
            </a:r>
            <a:r>
              <a:rPr lang="sr-Cyrl-CS" sz="2400" b="1" dirty="0"/>
              <a:t>НАЧИН</a:t>
            </a:r>
            <a:r>
              <a:rPr lang="sr-Latn-CS" sz="2400" b="1" dirty="0"/>
              <a:t> </a:t>
            </a:r>
            <a:r>
              <a:rPr lang="sr-Cyrl-CS" sz="2400" b="1" dirty="0"/>
              <a:t>ЖИВОТА</a:t>
            </a:r>
            <a:r>
              <a:rPr lang="sr-Latn-CS" sz="2400" b="1" dirty="0"/>
              <a:t>, </a:t>
            </a:r>
            <a:r>
              <a:rPr lang="sr-Cyrl-CS" sz="2400" b="1" dirty="0"/>
              <a:t>ПРЕТЕРАН</a:t>
            </a:r>
            <a:r>
              <a:rPr lang="sr-Latn-CS" sz="2400" b="1" dirty="0"/>
              <a:t> </a:t>
            </a:r>
            <a:r>
              <a:rPr lang="sr-Cyrl-CS" sz="2400" b="1" dirty="0"/>
              <a:t>УНОС</a:t>
            </a:r>
            <a:r>
              <a:rPr lang="sr-Latn-CS" sz="2400" b="1" dirty="0"/>
              <a:t> </a:t>
            </a:r>
            <a:r>
              <a:rPr lang="sr-Cyrl-CS" sz="2400" b="1" dirty="0"/>
              <a:t>ХРАНЕ</a:t>
            </a:r>
            <a:r>
              <a:rPr lang="sr-Latn-CS" sz="2400" b="1" dirty="0" smtClean="0"/>
              <a:t>,</a:t>
            </a:r>
            <a:r>
              <a:rPr lang="sr-Cyrl-RS" sz="2400" b="1" dirty="0" smtClean="0"/>
              <a:t> </a:t>
            </a:r>
            <a:r>
              <a:rPr lang="sr-Cyrl-CS" sz="2400" b="1" dirty="0" smtClean="0"/>
              <a:t>ПСИХОСОМАТСКИ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ПОРЕМЕЋАЈИ</a:t>
            </a:r>
          </a:p>
          <a:p>
            <a:pPr>
              <a:lnSpc>
                <a:spcPct val="110000"/>
              </a:lnSpc>
            </a:pPr>
            <a:r>
              <a:rPr lang="sr-Cyrl-CS" sz="2400" b="1" dirty="0" smtClean="0"/>
              <a:t>Гојазност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08161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95288" y="1268413"/>
            <a:ext cx="8229600" cy="498316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sr-Cyrl-CS" dirty="0" smtClean="0"/>
              <a:t>Калорије и џули су јединице којима се мери енергетска вредност хране. </a:t>
            </a:r>
          </a:p>
          <a:p>
            <a:pPr>
              <a:lnSpc>
                <a:spcPct val="90000"/>
              </a:lnSpc>
              <a:buFontTx/>
              <a:buNone/>
              <a:defRPr/>
            </a:pPr>
            <a:endParaRPr lang="sr-Cyrl-CS" dirty="0" smtClean="0"/>
          </a:p>
          <a:p>
            <a:pPr>
              <a:lnSpc>
                <a:spcPct val="90000"/>
              </a:lnSpc>
              <a:defRPr/>
            </a:pPr>
            <a:r>
              <a:rPr lang="sr-Cyrl-CS" dirty="0" smtClean="0"/>
              <a:t>Према неким ауторима, дневне просечне енергетске потребе спортиста у активној фази тренинга и такмичења крећу се између 4000 и 5000 </a:t>
            </a:r>
            <a:r>
              <a:rPr lang="en-US" dirty="0" smtClean="0"/>
              <a:t>Kcal</a:t>
            </a:r>
            <a:r>
              <a:rPr lang="sr-Cyrl-CS" dirty="0" smtClean="0"/>
              <a:t>. У зависности од дужине и интезитета тренинга мењају се и енергетске потребе </a:t>
            </a:r>
            <a:r>
              <a:rPr lang="sr-Latn-CS" dirty="0" smtClean="0"/>
              <a:t>. </a:t>
            </a:r>
          </a:p>
          <a:p>
            <a:pPr>
              <a:lnSpc>
                <a:spcPct val="90000"/>
              </a:lnSpc>
              <a:defRPr/>
            </a:pPr>
            <a:endParaRPr lang="sr-Latn-CS" sz="24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  <a:defRPr/>
            </a:pPr>
            <a:endParaRPr lang="sr-Latn-CS" sz="14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  <a:buFontTx/>
              <a:buNone/>
              <a:defRPr/>
            </a:pPr>
            <a:endParaRPr lang="sr-Latn-CS" sz="14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  <a:defRPr/>
            </a:pP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769484084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sr-Latn-CS" sz="1800" b="1" smtClean="0"/>
              <a:t>Утрошак калорија код одређених врста активности у току 30 минута </a:t>
            </a:r>
            <a:r>
              <a:rPr lang="en-US" sz="1800" b="1" smtClean="0"/>
              <a:t/>
            </a:r>
            <a:br>
              <a:rPr lang="en-US" sz="1800" b="1" smtClean="0"/>
            </a:br>
            <a:endParaRPr lang="en-US" sz="1800" b="1" smtClean="0"/>
          </a:p>
        </p:txBody>
      </p:sp>
      <p:sp>
        <p:nvSpPr>
          <p:cNvPr id="187395" name="Content Placeholder 2"/>
          <p:cNvSpPr>
            <a:spLocks noGrp="1"/>
          </p:cNvSpPr>
          <p:nvPr>
            <p:ph idx="4294967295"/>
          </p:nvPr>
        </p:nvSpPr>
        <p:spPr>
          <a:xfrm>
            <a:off x="457200" y="1916113"/>
            <a:ext cx="8229600" cy="49418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smtClean="0"/>
              <a:t>Спорт</a:t>
            </a:r>
            <a:r>
              <a:rPr lang="sr-Latn-CS" sz="2000" smtClean="0"/>
              <a:t>                                                 	</a:t>
            </a:r>
            <a:r>
              <a:rPr lang="en-US" sz="2000" smtClean="0"/>
              <a:t>kcal</a:t>
            </a:r>
          </a:p>
          <a:p>
            <a:pPr>
              <a:lnSpc>
                <a:spcPct val="80000"/>
              </a:lnSpc>
            </a:pPr>
            <a:r>
              <a:rPr lang="sr-Latn-CS" sz="2000" smtClean="0"/>
              <a:t>Скијање                                              </a:t>
            </a:r>
            <a:r>
              <a:rPr lang="en-US" sz="2000" smtClean="0"/>
              <a:t>           </a:t>
            </a:r>
            <a:r>
              <a:rPr lang="sr-Latn-CS" sz="2000" smtClean="0"/>
              <a:t> </a:t>
            </a:r>
            <a:r>
              <a:rPr lang="en-US" sz="2000" smtClean="0"/>
              <a:t>600</a:t>
            </a:r>
          </a:p>
          <a:p>
            <a:pPr>
              <a:lnSpc>
                <a:spcPct val="80000"/>
              </a:lnSpc>
            </a:pPr>
            <a:r>
              <a:rPr lang="sr-Latn-CS" sz="2000" smtClean="0"/>
              <a:t>Кошарка                                             </a:t>
            </a:r>
            <a:r>
              <a:rPr lang="en-US" sz="2000" smtClean="0"/>
              <a:t>           </a:t>
            </a:r>
            <a:r>
              <a:rPr lang="sr-Latn-CS" sz="2000" smtClean="0"/>
              <a:t> </a:t>
            </a:r>
            <a:r>
              <a:rPr lang="en-US" sz="2000" smtClean="0"/>
              <a:t>600</a:t>
            </a:r>
          </a:p>
          <a:p>
            <a:pPr>
              <a:lnSpc>
                <a:spcPct val="80000"/>
              </a:lnSpc>
            </a:pPr>
            <a:r>
              <a:rPr lang="sr-Latn-CS" sz="2000" smtClean="0"/>
              <a:t>трчање (8.5 км/)                               	</a:t>
            </a:r>
            <a:r>
              <a:rPr lang="en-US" sz="2000" smtClean="0"/>
              <a:t>570</a:t>
            </a:r>
          </a:p>
          <a:p>
            <a:pPr>
              <a:lnSpc>
                <a:spcPct val="80000"/>
              </a:lnSpc>
            </a:pPr>
            <a:r>
              <a:rPr lang="sr-Latn-CS" sz="2000" smtClean="0"/>
              <a:t>Прескок                                             </a:t>
            </a:r>
            <a:r>
              <a:rPr lang="en-US" sz="2000" smtClean="0"/>
              <a:t>           </a:t>
            </a:r>
            <a:r>
              <a:rPr lang="sr-Latn-CS" sz="2000" smtClean="0"/>
              <a:t>  </a:t>
            </a:r>
            <a:r>
              <a:rPr lang="en-US" sz="2000" smtClean="0"/>
              <a:t>550</a:t>
            </a:r>
          </a:p>
          <a:p>
            <a:pPr>
              <a:lnSpc>
                <a:spcPct val="80000"/>
              </a:lnSpc>
            </a:pPr>
            <a:r>
              <a:rPr lang="sr-Latn-CS" sz="2000" smtClean="0"/>
              <a:t>Пливање                                            </a:t>
            </a:r>
            <a:r>
              <a:rPr lang="en-US" sz="2000" smtClean="0"/>
              <a:t>         </a:t>
            </a:r>
            <a:r>
              <a:rPr lang="sr-Latn-CS" sz="2000" smtClean="0"/>
              <a:t>  </a:t>
            </a:r>
            <a:r>
              <a:rPr lang="en-US" sz="2000" smtClean="0"/>
              <a:t>500</a:t>
            </a:r>
          </a:p>
          <a:p>
            <a:pPr>
              <a:lnSpc>
                <a:spcPct val="80000"/>
              </a:lnSpc>
            </a:pPr>
            <a:r>
              <a:rPr lang="sr-Latn-CS" sz="2000" smtClean="0"/>
              <a:t>Планинарење                                     </a:t>
            </a:r>
            <a:r>
              <a:rPr lang="en-US" sz="2000" smtClean="0"/>
              <a:t>        </a:t>
            </a:r>
            <a:r>
              <a:rPr lang="sr-Latn-CS" sz="2000" smtClean="0"/>
              <a:t> </a:t>
            </a:r>
            <a:r>
              <a:rPr lang="en-US" sz="2000" smtClean="0"/>
              <a:t>500</a:t>
            </a:r>
          </a:p>
          <a:p>
            <a:pPr>
              <a:lnSpc>
                <a:spcPct val="80000"/>
              </a:lnSpc>
            </a:pPr>
            <a:r>
              <a:rPr lang="sr-Latn-CS" sz="2000" smtClean="0"/>
              <a:t>тешке гимнастичке в.                        	</a:t>
            </a:r>
            <a:r>
              <a:rPr lang="en-US" sz="2000" smtClean="0"/>
              <a:t>450</a:t>
            </a:r>
          </a:p>
          <a:p>
            <a:pPr>
              <a:lnSpc>
                <a:spcPct val="80000"/>
              </a:lnSpc>
            </a:pPr>
            <a:r>
              <a:rPr lang="sr-Latn-CS" sz="2000" smtClean="0"/>
              <a:t>вожња бициклом                               </a:t>
            </a:r>
            <a:r>
              <a:rPr lang="en-US" sz="2000" smtClean="0"/>
              <a:t>        </a:t>
            </a:r>
            <a:r>
              <a:rPr lang="sr-Latn-CS" sz="2000" smtClean="0"/>
              <a:t> </a:t>
            </a:r>
            <a:r>
              <a:rPr lang="en-US" sz="2000" smtClean="0"/>
              <a:t>410</a:t>
            </a:r>
          </a:p>
          <a:p>
            <a:pPr>
              <a:lnSpc>
                <a:spcPct val="80000"/>
              </a:lnSpc>
            </a:pPr>
            <a:r>
              <a:rPr lang="sr-Latn-CS" sz="2000" smtClean="0"/>
              <a:t>брзо ходање (6 км/х)                    	</a:t>
            </a:r>
            <a:r>
              <a:rPr lang="en-US" sz="2000" smtClean="0"/>
              <a:t>300</a:t>
            </a:r>
          </a:p>
          <a:p>
            <a:pPr>
              <a:lnSpc>
                <a:spcPct val="80000"/>
              </a:lnSpc>
            </a:pPr>
            <a:r>
              <a:rPr lang="sr-Latn-CS" sz="2000" smtClean="0"/>
              <a:t>вежбе на гимнастичким справама  	</a:t>
            </a:r>
            <a:r>
              <a:rPr lang="en-US" sz="2000" smtClean="0"/>
              <a:t>290</a:t>
            </a:r>
          </a:p>
          <a:p>
            <a:pPr>
              <a:lnSpc>
                <a:spcPct val="80000"/>
              </a:lnSpc>
            </a:pPr>
            <a:r>
              <a:rPr lang="sr-Latn-CS" sz="2000" smtClean="0"/>
              <a:t>лагани ход (4.2 км/х)                       	</a:t>
            </a:r>
            <a:r>
              <a:rPr lang="en-US" sz="2000" smtClean="0"/>
              <a:t>200</a:t>
            </a:r>
          </a:p>
          <a:p>
            <a:pPr>
              <a:lnSpc>
                <a:spcPct val="80000"/>
              </a:lnSpc>
            </a:pPr>
            <a:r>
              <a:rPr lang="sr-Latn-CS" sz="2000" smtClean="0"/>
              <a:t>лаке гимнастичке вежбе                    </a:t>
            </a:r>
            <a:r>
              <a:rPr lang="en-US" sz="2000" smtClean="0"/>
              <a:t>        170</a:t>
            </a:r>
          </a:p>
          <a:p>
            <a:pPr>
              <a:lnSpc>
                <a:spcPct val="80000"/>
              </a:lnSpc>
            </a:pPr>
            <a:endParaRPr lang="en-US" sz="2000" smtClean="0"/>
          </a:p>
        </p:txBody>
      </p:sp>
    </p:spTree>
    <p:extLst>
      <p:ext uri="{BB962C8B-B14F-4D97-AF65-F5344CB8AC3E}">
        <p14:creationId xmlns:p14="http://schemas.microsoft.com/office/powerpoint/2010/main" val="908786148"/>
      </p:ext>
    </p:extLst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sz="2800" dirty="0" smtClean="0"/>
              <a:t>ПРЕПОРУКЕ</a:t>
            </a:r>
            <a:r>
              <a:rPr lang="en-US" sz="2800" dirty="0" smtClean="0"/>
              <a:t> </a:t>
            </a:r>
            <a:r>
              <a:rPr lang="sr-Cyrl-CS" sz="2800" dirty="0" smtClean="0"/>
              <a:t>ЗА</a:t>
            </a:r>
            <a:r>
              <a:rPr lang="en-US" sz="2800" dirty="0" smtClean="0"/>
              <a:t> </a:t>
            </a:r>
            <a:r>
              <a:rPr lang="sr-Cyrl-CS" sz="2800" dirty="0" smtClean="0"/>
              <a:t>УНОС</a:t>
            </a:r>
            <a:r>
              <a:rPr lang="en-US" sz="2800" dirty="0" smtClean="0"/>
              <a:t> </a:t>
            </a:r>
            <a:r>
              <a:rPr lang="sr-Cyrl-CS" sz="2800" dirty="0" smtClean="0"/>
              <a:t>МАКРОНУТРИЈЕНАТА</a:t>
            </a:r>
            <a:endParaRPr lang="en-US" sz="2800" dirty="0" smtClean="0"/>
          </a:p>
        </p:txBody>
      </p:sp>
      <p:pic>
        <p:nvPicPr>
          <p:cNvPr id="18435" name="Picture 5" descr="ANd9GcSoMGTLSB17ibATUpivUdtbMluIU7mCgDrJl_qdcgyUGjxxbUm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9413" y="3048000"/>
            <a:ext cx="2989262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395288" y="1573213"/>
            <a:ext cx="8229600" cy="3886200"/>
          </a:xfrm>
        </p:spPr>
        <p:txBody>
          <a:bodyPr/>
          <a:lstStyle/>
          <a:p>
            <a:pPr eaLnBrk="1" hangingPunct="1">
              <a:buSzPct val="75000"/>
              <a:buFontTx/>
              <a:buChar char="•"/>
              <a:defRPr/>
            </a:pPr>
            <a:r>
              <a:rPr lang="sr-Cyrl-CS" sz="2400" b="1" dirty="0" smtClean="0"/>
              <a:t>УГЉЕНИ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ХИДРАТИ</a:t>
            </a:r>
            <a:r>
              <a:rPr lang="sr-Latn-CS" sz="2400" b="1" dirty="0" smtClean="0"/>
              <a:t> - 55-6</a:t>
            </a:r>
            <a:r>
              <a:rPr lang="en-US" sz="2400" b="1" dirty="0" smtClean="0"/>
              <a:t>5</a:t>
            </a:r>
            <a:r>
              <a:rPr lang="sr-Latn-CS" sz="2400" b="1" dirty="0" smtClean="0"/>
              <a:t>% </a:t>
            </a:r>
            <a:r>
              <a:rPr lang="sr-Cyrl-CS" sz="2400" b="1" dirty="0" smtClean="0"/>
              <a:t>УКУПНЕ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КОЛИЧИНЕ</a:t>
            </a:r>
            <a:r>
              <a:rPr lang="sr-Latn-CS" sz="2400" b="1" dirty="0" smtClean="0"/>
              <a:t> </a:t>
            </a:r>
            <a:r>
              <a:rPr lang="en-US" sz="2400" b="1" dirty="0" smtClean="0"/>
              <a:t>kcal</a:t>
            </a:r>
            <a:endParaRPr lang="sr-Latn-CS" sz="2400" b="1" dirty="0" smtClean="0"/>
          </a:p>
          <a:p>
            <a:pPr eaLnBrk="1" hangingPunct="1">
              <a:buSzPct val="75000"/>
              <a:buFontTx/>
              <a:buChar char="•"/>
              <a:defRPr/>
            </a:pPr>
            <a:r>
              <a:rPr lang="sr-Cyrl-CS" sz="2400" b="1" dirty="0" smtClean="0"/>
              <a:t>МАСТИ</a:t>
            </a:r>
            <a:r>
              <a:rPr lang="sr-Latn-CS" sz="2400" b="1" dirty="0" smtClean="0"/>
              <a:t> - </a:t>
            </a:r>
            <a:r>
              <a:rPr lang="sr-Cyrl-RS" sz="2400" b="1" dirty="0" smtClean="0"/>
              <a:t>до</a:t>
            </a:r>
            <a:r>
              <a:rPr lang="sr-Latn-CS" sz="2400" b="1" dirty="0" smtClean="0"/>
              <a:t> 30% </a:t>
            </a:r>
            <a:r>
              <a:rPr lang="sr-Cyrl-CS" sz="2400" b="1" dirty="0" smtClean="0"/>
              <a:t>ОД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УКУПНЕ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КОЛИЧИНЕ</a:t>
            </a:r>
            <a:r>
              <a:rPr lang="sr-Latn-CS" sz="2400" b="1" dirty="0" smtClean="0"/>
              <a:t> </a:t>
            </a:r>
            <a:r>
              <a:rPr lang="en-US" sz="2400" b="1" dirty="0" smtClean="0"/>
              <a:t>kcal</a:t>
            </a:r>
            <a:endParaRPr lang="sr-Latn-CS" sz="2400" b="1" dirty="0" smtClean="0"/>
          </a:p>
          <a:p>
            <a:pPr eaLnBrk="1" hangingPunct="1">
              <a:buSzPct val="75000"/>
              <a:buFontTx/>
              <a:buChar char="•"/>
              <a:defRPr/>
            </a:pPr>
            <a:r>
              <a:rPr lang="sr-Cyrl-CS" sz="2400" b="1" dirty="0" smtClean="0"/>
              <a:t>ПРОТЕИНИ</a:t>
            </a:r>
            <a:r>
              <a:rPr lang="sr-Latn-CS" sz="2400" b="1" dirty="0" smtClean="0"/>
              <a:t> - 10-15% </a:t>
            </a:r>
            <a:r>
              <a:rPr lang="sr-Cyrl-CS" sz="2400" b="1" dirty="0" smtClean="0"/>
              <a:t>УКУПНЕ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КОЛИЧИНЕ</a:t>
            </a:r>
            <a:r>
              <a:rPr lang="sr-Latn-CS" sz="2400" b="1" dirty="0" smtClean="0"/>
              <a:t> </a:t>
            </a:r>
            <a:r>
              <a:rPr lang="en-US" sz="2400" b="1" dirty="0" smtClean="0"/>
              <a:t>kcal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400" b="1" dirty="0" smtClean="0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94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5"/>
          <p:cNvSpPr>
            <a:spLocks noChangeArrowheads="1"/>
          </p:cNvSpPr>
          <p:nvPr/>
        </p:nvSpPr>
        <p:spPr bwMode="auto">
          <a:xfrm>
            <a:off x="611188" y="836613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sr-Cyrl-CS"/>
              <a:t>У</a:t>
            </a:r>
            <a:r>
              <a:rPr lang="sl-SI"/>
              <a:t> </a:t>
            </a:r>
            <a:r>
              <a:rPr lang="sr-Cyrl-CS"/>
              <a:t>калориметријској</a:t>
            </a:r>
            <a:endParaRPr lang="sl-SI"/>
          </a:p>
          <a:p>
            <a:pPr marL="342900" indent="-3429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sl-SI"/>
              <a:t>      </a:t>
            </a:r>
            <a:r>
              <a:rPr lang="sr-Cyrl-CS"/>
              <a:t>бомби</a:t>
            </a:r>
            <a:endParaRPr lang="sl-SI"/>
          </a:p>
          <a:p>
            <a:pPr marL="342900" indent="-3429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sl-SI"/>
              <a:t>  </a:t>
            </a:r>
            <a:r>
              <a:rPr lang="sl-SI" sz="2800"/>
              <a:t>1 g          kJ     kcal</a:t>
            </a:r>
          </a:p>
          <a:p>
            <a:pPr marL="342900" indent="-3429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sl-SI" sz="2800"/>
              <a:t>Uglj.h.    17,1    4,1</a:t>
            </a:r>
          </a:p>
          <a:p>
            <a:pPr marL="342900" indent="-3429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sl-SI" sz="2800"/>
              <a:t>Masti      38,9    9,3</a:t>
            </a:r>
          </a:p>
          <a:p>
            <a:pPr marL="342900" indent="-3429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sl-SI" sz="2800"/>
              <a:t>Prot.       23,8    5,7</a:t>
            </a:r>
            <a:endParaRPr lang="en-US" sz="2800"/>
          </a:p>
        </p:txBody>
      </p:sp>
      <p:sp>
        <p:nvSpPr>
          <p:cNvPr id="176131" name="Rectangle 6"/>
          <p:cNvSpPr>
            <a:spLocks noChangeArrowheads="1"/>
          </p:cNvSpPr>
          <p:nvPr/>
        </p:nvSpPr>
        <p:spPr bwMode="auto">
          <a:xfrm>
            <a:off x="4573588" y="836613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sl-SI" sz="2800"/>
              <a:t>     </a:t>
            </a:r>
            <a:r>
              <a:rPr lang="sr-Cyrl-CS" sz="2800"/>
              <a:t>У</a:t>
            </a:r>
            <a:r>
              <a:rPr lang="sl-SI" sz="2800"/>
              <a:t> </a:t>
            </a:r>
            <a:r>
              <a:rPr lang="sr-Cyrl-CS" sz="2800"/>
              <a:t>о</a:t>
            </a:r>
            <a:r>
              <a:rPr lang="sr-Cyrl-CS"/>
              <a:t>рганизму</a:t>
            </a:r>
            <a:endParaRPr lang="sl-SI"/>
          </a:p>
          <a:p>
            <a:pPr marL="342900" indent="-3429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endParaRPr lang="sl-SI" sz="2800"/>
          </a:p>
          <a:p>
            <a:pPr marL="342900" indent="-3429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sl-SI" sz="2800"/>
              <a:t>1g        kJ      kcal</a:t>
            </a:r>
          </a:p>
          <a:p>
            <a:pPr marL="342900" indent="-3429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sl-SI" sz="2800"/>
              <a:t>Uglj.h.   17,1    4,1</a:t>
            </a:r>
          </a:p>
          <a:p>
            <a:pPr marL="342900" indent="-3429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sl-SI" sz="2800"/>
              <a:t>Masti     38,9    9,3</a:t>
            </a:r>
          </a:p>
          <a:p>
            <a:pPr marL="342900" indent="-3429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sl-SI" sz="2800"/>
              <a:t>Prot.      17,1    4,1</a:t>
            </a:r>
            <a:endParaRPr lang="en-US" sz="2800"/>
          </a:p>
        </p:txBody>
      </p:sp>
      <p:sp>
        <p:nvSpPr>
          <p:cNvPr id="735239" name="Oval 7"/>
          <p:cNvSpPr>
            <a:spLocks noChangeArrowheads="1"/>
          </p:cNvSpPr>
          <p:nvPr/>
        </p:nvSpPr>
        <p:spPr bwMode="auto">
          <a:xfrm>
            <a:off x="4284663" y="3355975"/>
            <a:ext cx="3816350" cy="763588"/>
          </a:xfrm>
          <a:prstGeom prst="ellipse">
            <a:avLst/>
          </a:prstGeom>
          <a:noFill/>
          <a:ln w="95250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35240" name="AutoShape 8"/>
          <p:cNvSpPr>
            <a:spLocks noChangeArrowheads="1"/>
          </p:cNvSpPr>
          <p:nvPr/>
        </p:nvSpPr>
        <p:spPr bwMode="auto">
          <a:xfrm>
            <a:off x="1143000" y="4500563"/>
            <a:ext cx="7596188" cy="8366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EAEAEA">
                  <a:alpha val="4999"/>
                </a:srgbClr>
              </a:gs>
              <a:gs pos="100000">
                <a:srgbClr val="6C6C6C"/>
              </a:gs>
            </a:gsLst>
            <a:lin ang="5400000" scaled="1"/>
          </a:gradFill>
          <a:ln w="12700" cap="sq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sr-Cyrl-CS" sz="2000" b="1">
                <a:solidFill>
                  <a:srgbClr val="A50021"/>
                </a:solidFill>
              </a:rPr>
              <a:t>У</a:t>
            </a:r>
            <a:r>
              <a:rPr lang="sr-Latn-CS" sz="2000" b="1">
                <a:solidFill>
                  <a:srgbClr val="A50021"/>
                </a:solidFill>
              </a:rPr>
              <a:t> </a:t>
            </a:r>
            <a:r>
              <a:rPr lang="sr-Cyrl-CS" sz="2000" b="1">
                <a:solidFill>
                  <a:srgbClr val="A50021"/>
                </a:solidFill>
              </a:rPr>
              <a:t>људском</a:t>
            </a:r>
            <a:r>
              <a:rPr lang="sr-Latn-CS" sz="2000" b="1">
                <a:solidFill>
                  <a:srgbClr val="A50021"/>
                </a:solidFill>
              </a:rPr>
              <a:t> </a:t>
            </a:r>
            <a:r>
              <a:rPr lang="sr-Cyrl-CS" sz="2000" b="1">
                <a:solidFill>
                  <a:srgbClr val="A50021"/>
                </a:solidFill>
              </a:rPr>
              <a:t>организму</a:t>
            </a:r>
            <a:r>
              <a:rPr lang="sr-Latn-CS" sz="2000" b="1">
                <a:solidFill>
                  <a:srgbClr val="A50021"/>
                </a:solidFill>
              </a:rPr>
              <a:t> </a:t>
            </a:r>
            <a:r>
              <a:rPr lang="sr-Cyrl-CS" sz="2000" b="1">
                <a:solidFill>
                  <a:srgbClr val="A50021"/>
                </a:solidFill>
              </a:rPr>
              <a:t>оксидација</a:t>
            </a:r>
            <a:r>
              <a:rPr lang="sr-Latn-CS" sz="2000" b="1">
                <a:solidFill>
                  <a:srgbClr val="A50021"/>
                </a:solidFill>
              </a:rPr>
              <a:t> </a:t>
            </a:r>
            <a:r>
              <a:rPr lang="sr-Cyrl-CS" sz="2000" b="1">
                <a:solidFill>
                  <a:srgbClr val="A50021"/>
                </a:solidFill>
              </a:rPr>
              <a:t>беланчевина</a:t>
            </a:r>
            <a:endParaRPr lang="sr-Latn-CS" sz="2000" b="1">
              <a:solidFill>
                <a:srgbClr val="A50021"/>
              </a:solidFill>
            </a:endParaRPr>
          </a:p>
          <a:p>
            <a:pPr algn="ctr"/>
            <a:r>
              <a:rPr lang="sr-Latn-CS" sz="2000" b="1">
                <a:solidFill>
                  <a:srgbClr val="A50021"/>
                </a:solidFill>
              </a:rPr>
              <a:t> </a:t>
            </a:r>
            <a:r>
              <a:rPr lang="sr-Cyrl-CS" sz="2000" b="1">
                <a:solidFill>
                  <a:srgbClr val="A50021"/>
                </a:solidFill>
              </a:rPr>
              <a:t>није</a:t>
            </a:r>
            <a:r>
              <a:rPr lang="sr-Latn-CS" sz="2000" b="1">
                <a:solidFill>
                  <a:srgbClr val="A50021"/>
                </a:solidFill>
              </a:rPr>
              <a:t> </a:t>
            </a:r>
            <a:r>
              <a:rPr lang="sr-Cyrl-CS" sz="2000" b="1">
                <a:solidFill>
                  <a:srgbClr val="A50021"/>
                </a:solidFill>
              </a:rPr>
              <a:t>потпуна</a:t>
            </a:r>
            <a:r>
              <a:rPr lang="sr-Latn-CS" sz="2000" b="1">
                <a:solidFill>
                  <a:srgbClr val="A50021"/>
                </a:solidFill>
              </a:rPr>
              <a:t>, </a:t>
            </a:r>
            <a:r>
              <a:rPr lang="sr-Cyrl-CS" sz="2000" b="1">
                <a:solidFill>
                  <a:srgbClr val="A50021"/>
                </a:solidFill>
              </a:rPr>
              <a:t>настаје</a:t>
            </a:r>
            <a:r>
              <a:rPr lang="sr-Latn-CS" sz="2000" b="1">
                <a:solidFill>
                  <a:srgbClr val="A50021"/>
                </a:solidFill>
              </a:rPr>
              <a:t> </a:t>
            </a:r>
            <a:r>
              <a:rPr lang="sr-Cyrl-CS" sz="2000" b="1">
                <a:solidFill>
                  <a:srgbClr val="A50021"/>
                </a:solidFill>
              </a:rPr>
              <a:t>углавном</a:t>
            </a:r>
            <a:r>
              <a:rPr lang="sr-Latn-CS" sz="2000" b="1">
                <a:solidFill>
                  <a:srgbClr val="A50021"/>
                </a:solidFill>
              </a:rPr>
              <a:t> </a:t>
            </a:r>
            <a:r>
              <a:rPr lang="sr-Cyrl-CS" sz="2000" b="1" u="sng">
                <a:solidFill>
                  <a:srgbClr val="A50021"/>
                </a:solidFill>
              </a:rPr>
              <a:t>уреја</a:t>
            </a:r>
            <a:endParaRPr lang="en-US" sz="2000" b="1" u="sng">
              <a:solidFill>
                <a:srgbClr val="A50021"/>
              </a:solidFill>
            </a:endParaRPr>
          </a:p>
        </p:txBody>
      </p:sp>
      <p:sp>
        <p:nvSpPr>
          <p:cNvPr id="176134" name="Rectangle 9"/>
          <p:cNvSpPr>
            <a:spLocks noChangeArrowheads="1"/>
          </p:cNvSpPr>
          <p:nvPr/>
        </p:nvSpPr>
        <p:spPr bwMode="auto">
          <a:xfrm>
            <a:off x="900113" y="6092825"/>
            <a:ext cx="58864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sr-Cyrl-CS" sz="2400" b="1"/>
              <a:t>Етанол</a:t>
            </a:r>
            <a:r>
              <a:rPr lang="en-US" sz="2400" b="1"/>
              <a:t> </a:t>
            </a:r>
            <a:r>
              <a:rPr lang="sr-Cyrl-CS" sz="2400" b="1"/>
              <a:t>ослобађа</a:t>
            </a:r>
            <a:r>
              <a:rPr lang="sr-Latn-CS" sz="2400" b="1"/>
              <a:t> </a:t>
            </a:r>
            <a:r>
              <a:rPr lang="en-US" sz="2400" b="1"/>
              <a:t>7 kcal/g</a:t>
            </a:r>
            <a:r>
              <a:rPr lang="sr-Latn-CS" sz="2400" b="1"/>
              <a:t> (30 kJ/g)</a:t>
            </a:r>
            <a:endParaRPr lang="en-US" sz="2400" b="1"/>
          </a:p>
        </p:txBody>
      </p:sp>
    </p:spTree>
    <p:extLst>
      <p:ext uri="{BB962C8B-B14F-4D97-AF65-F5344CB8AC3E}">
        <p14:creationId xmlns:p14="http://schemas.microsoft.com/office/powerpoint/2010/main" val="680793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35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35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5239" grpId="0" animBg="1"/>
      <p:bldP spid="735240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79388" y="2349500"/>
            <a:ext cx="8280400" cy="4175844"/>
          </a:xfrm>
        </p:spPr>
        <p:txBody>
          <a:bodyPr>
            <a:normAutofit/>
          </a:bodyPr>
          <a:lstStyle/>
          <a:p>
            <a:pPr marL="190500" indent="-190500" algn="just">
              <a:lnSpc>
                <a:spcPct val="80000"/>
              </a:lnSpc>
            </a:pPr>
            <a:r>
              <a:rPr lang="sr-Latn-CS" sz="2400" b="1" dirty="0" smtClean="0">
                <a:solidFill>
                  <a:schemeClr val="tx1"/>
                </a:solidFill>
              </a:rPr>
              <a:t>	</a:t>
            </a:r>
            <a:r>
              <a:rPr lang="de-DE" b="1" dirty="0" smtClean="0">
                <a:solidFill>
                  <a:schemeClr val="tx1"/>
                </a:solidFill>
              </a:rPr>
              <a:t>су макромолекули који у хемијском смислу представљају лан</a:t>
            </a:r>
            <a:r>
              <a:rPr lang="sr-Cyrl-CS" b="1" dirty="0" smtClean="0">
                <a:solidFill>
                  <a:schemeClr val="tx1"/>
                </a:solidFill>
              </a:rPr>
              <a:t>ц</a:t>
            </a:r>
            <a:r>
              <a:rPr lang="de-DE" b="1" dirty="0" smtClean="0">
                <a:solidFill>
                  <a:schemeClr val="tx1"/>
                </a:solidFill>
              </a:rPr>
              <a:t>е аминокиселина међусобно везаних пептидним везама.</a:t>
            </a:r>
            <a:endParaRPr lang="sr-Latn-CS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4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fr-FR" sz="24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400" b="1" dirty="0" smtClean="0">
                <a:solidFill>
                  <a:schemeClr val="tx1"/>
                </a:solidFill>
              </a:rPr>
              <a:t>	</a:t>
            </a:r>
            <a:r>
              <a:rPr lang="fr-FR" sz="2800" b="1" dirty="0" smtClean="0">
                <a:solidFill>
                  <a:schemeClr val="tx1"/>
                </a:solidFill>
              </a:rPr>
              <a:t>БЕЛАНЧЕВИНЕ НАЈЧЕШЋЕ УЧЕСТВУЈУ СА 10-15% У УКУПНОМ ЕНЕРГЕТСКОМ УНОСУ !</a:t>
            </a:r>
            <a:endParaRPr lang="sr-Latn-CS" sz="2800" b="1" dirty="0" smtClean="0">
              <a:solidFill>
                <a:schemeClr val="tx1"/>
              </a:solidFill>
            </a:endParaRPr>
          </a:p>
        </p:txBody>
      </p:sp>
      <p:sp>
        <p:nvSpPr>
          <p:cNvPr id="81923" name="Text Box 3"/>
          <p:cNvSpPr txBox="1">
            <a:spLocks noChangeArrowheads="1"/>
          </p:cNvSpPr>
          <p:nvPr/>
        </p:nvSpPr>
        <p:spPr bwMode="auto">
          <a:xfrm>
            <a:off x="714375" y="1500188"/>
            <a:ext cx="799306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Cyrl-CS" sz="2800" b="1">
                <a:latin typeface="Verdana" pitchFamily="34" charset="0"/>
              </a:rPr>
              <a:t>БЕЛАНЧЕВИНЕ-дефиниција</a:t>
            </a:r>
            <a:r>
              <a:rPr lang="fr-FR" sz="1200">
                <a:latin typeface="Verdana" pitchFamily="34" charset="0"/>
              </a:rPr>
              <a:t> </a:t>
            </a:r>
            <a:endParaRPr lang="en-US" sz="2800" b="1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305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79388" y="1557338"/>
            <a:ext cx="8280400" cy="5112022"/>
          </a:xfrm>
        </p:spPr>
        <p:txBody>
          <a:bodyPr>
            <a:normAutofit/>
          </a:bodyPr>
          <a:lstStyle/>
          <a:p>
            <a:pPr marL="609600" indent="-609600" algn="just">
              <a:lnSpc>
                <a:spcPct val="80000"/>
              </a:lnSpc>
            </a:pPr>
            <a:r>
              <a:rPr lang="sr-Latn-CS" sz="2400" b="1" dirty="0" smtClean="0">
                <a:solidFill>
                  <a:schemeClr val="tx1"/>
                </a:solidFill>
              </a:rPr>
              <a:t>	</a:t>
            </a:r>
            <a:r>
              <a:rPr lang="de-DE" sz="2400" b="1" dirty="0" smtClean="0">
                <a:solidFill>
                  <a:schemeClr val="tx1"/>
                </a:solidFill>
              </a:rPr>
              <a:t>У природи постоје 2</a:t>
            </a:r>
            <a:r>
              <a:rPr lang="sr-Cyrl-RS" sz="2400" b="1" dirty="0" smtClean="0">
                <a:solidFill>
                  <a:schemeClr val="tx1"/>
                </a:solidFill>
              </a:rPr>
              <a:t>0</a:t>
            </a:r>
            <a:r>
              <a:rPr lang="de-DE" sz="2400" b="1" dirty="0" smtClean="0">
                <a:solidFill>
                  <a:schemeClr val="tx1"/>
                </a:solidFill>
              </a:rPr>
              <a:t> аминокиселине битне за функ</a:t>
            </a:r>
            <a:r>
              <a:rPr lang="sr-Cyrl-CS" sz="2400" b="1" dirty="0" smtClean="0">
                <a:solidFill>
                  <a:schemeClr val="tx1"/>
                </a:solidFill>
              </a:rPr>
              <a:t>ц</a:t>
            </a:r>
            <a:r>
              <a:rPr lang="de-DE" sz="2400" b="1" dirty="0" smtClean="0">
                <a:solidFill>
                  <a:schemeClr val="tx1"/>
                </a:solidFill>
              </a:rPr>
              <a:t>ионисање организма. </a:t>
            </a:r>
            <a:r>
              <a:rPr lang="fr-FR" sz="2400" b="1" dirty="0" err="1" smtClean="0">
                <a:solidFill>
                  <a:schemeClr val="tx1"/>
                </a:solidFill>
              </a:rPr>
              <a:t>Од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тога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су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</a:rPr>
              <a:t>10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есен</a:t>
            </a:r>
            <a:r>
              <a:rPr lang="sr-Cyrl-CS" sz="2400" b="1" dirty="0" smtClean="0">
                <a:solidFill>
                  <a:schemeClr val="tx1"/>
                </a:solidFill>
              </a:rPr>
              <a:t>ц</a:t>
            </a:r>
            <a:r>
              <a:rPr lang="fr-FR" sz="2400" b="1" dirty="0" err="1" smtClean="0">
                <a:solidFill>
                  <a:schemeClr val="tx1"/>
                </a:solidFill>
              </a:rPr>
              <a:t>ијалних</a:t>
            </a:r>
            <a:r>
              <a:rPr lang="fr-FR" sz="2400" b="1" dirty="0" smtClean="0">
                <a:solidFill>
                  <a:schemeClr val="tx1"/>
                </a:solidFill>
              </a:rPr>
              <a:t> (</a:t>
            </a:r>
            <a:r>
              <a:rPr lang="fr-FR" sz="2400" b="1" dirty="0" err="1" smtClean="0">
                <a:solidFill>
                  <a:schemeClr val="tx1"/>
                </a:solidFill>
              </a:rPr>
              <a:t>не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могу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се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синтетисати</a:t>
            </a:r>
            <a:r>
              <a:rPr lang="fr-FR" sz="2400" b="1" dirty="0" smtClean="0">
                <a:solidFill>
                  <a:schemeClr val="tx1"/>
                </a:solidFill>
              </a:rPr>
              <a:t> у </a:t>
            </a:r>
            <a:r>
              <a:rPr lang="fr-FR" sz="2400" b="1" dirty="0" err="1" smtClean="0">
                <a:solidFill>
                  <a:schemeClr val="tx1"/>
                </a:solidFill>
              </a:rPr>
              <a:t>организму</a:t>
            </a:r>
            <a:r>
              <a:rPr lang="fr-FR" sz="2400" b="1" dirty="0" smtClean="0">
                <a:solidFill>
                  <a:schemeClr val="tx1"/>
                </a:solidFill>
              </a:rPr>
              <a:t>) и </a:t>
            </a:r>
            <a:r>
              <a:rPr lang="fr-FR" sz="2400" b="1" dirty="0" err="1" smtClean="0">
                <a:solidFill>
                  <a:schemeClr val="tx1"/>
                </a:solidFill>
              </a:rPr>
              <a:t>могу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се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унети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само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храном</a:t>
            </a:r>
            <a:r>
              <a:rPr lang="fr-FR" sz="2400" b="1" dirty="0" smtClean="0">
                <a:solidFill>
                  <a:schemeClr val="tx1"/>
                </a:solidFill>
              </a:rPr>
              <a:t>!</a:t>
            </a:r>
            <a:endParaRPr lang="sr-Latn-CS" sz="2400" b="1" dirty="0" smtClean="0">
              <a:solidFill>
                <a:schemeClr val="tx1"/>
              </a:solidFill>
            </a:endParaRPr>
          </a:p>
          <a:p>
            <a:pPr marL="609600" indent="-609600" algn="just">
              <a:lnSpc>
                <a:spcPct val="80000"/>
              </a:lnSpc>
            </a:pPr>
            <a:endParaRPr lang="fr-FR" sz="2400" b="1" dirty="0" smtClean="0">
              <a:solidFill>
                <a:schemeClr val="tx1"/>
              </a:solidFill>
            </a:endParaRPr>
          </a:p>
          <a:p>
            <a:pPr marL="609600" indent="-609600" algn="just">
              <a:lnSpc>
                <a:spcPct val="80000"/>
              </a:lnSpc>
            </a:pPr>
            <a:r>
              <a:rPr lang="sr-Latn-CS" sz="2400" b="1" dirty="0" smtClean="0">
                <a:solidFill>
                  <a:schemeClr val="tx1"/>
                </a:solidFill>
              </a:rPr>
              <a:t>	</a:t>
            </a:r>
            <a:r>
              <a:rPr lang="fr-FR" sz="2400" b="1" dirty="0" err="1" smtClean="0">
                <a:solidFill>
                  <a:schemeClr val="tx1"/>
                </a:solidFill>
              </a:rPr>
              <a:t>Биолошка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улога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баланчевина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је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вишеструка</a:t>
            </a:r>
            <a:r>
              <a:rPr lang="sr-Latn-CS" sz="2400" b="1" dirty="0" smtClean="0">
                <a:solidFill>
                  <a:schemeClr val="tx1"/>
                </a:solidFill>
              </a:rPr>
              <a:t>!</a:t>
            </a:r>
          </a:p>
          <a:p>
            <a:pPr marL="609600" indent="-609600" algn="just">
              <a:lnSpc>
                <a:spcPct val="80000"/>
              </a:lnSpc>
            </a:pPr>
            <a:endParaRPr lang="fr-FR" sz="2400" b="1" dirty="0" smtClean="0">
              <a:solidFill>
                <a:schemeClr val="tx1"/>
              </a:solidFill>
            </a:endParaRPr>
          </a:p>
          <a:p>
            <a:pPr marL="1371600" lvl="2" indent="-457200" algn="just">
              <a:lnSpc>
                <a:spcPct val="80000"/>
              </a:lnSpc>
              <a:buFontTx/>
              <a:buAutoNum type="arabicPeriod"/>
            </a:pPr>
            <a:r>
              <a:rPr lang="fr-FR" sz="2000" b="1" dirty="0" err="1" smtClean="0">
                <a:solidFill>
                  <a:schemeClr val="tx1"/>
                </a:solidFill>
              </a:rPr>
              <a:t>Структурне</a:t>
            </a:r>
            <a:r>
              <a:rPr lang="fr-FR" sz="2000" b="1" dirty="0" smtClean="0">
                <a:solidFill>
                  <a:schemeClr val="tx1"/>
                </a:solidFill>
              </a:rPr>
              <a:t> и </a:t>
            </a:r>
            <a:r>
              <a:rPr lang="fr-FR" sz="2000" b="1" dirty="0" err="1" smtClean="0">
                <a:solidFill>
                  <a:schemeClr val="tx1"/>
                </a:solidFill>
              </a:rPr>
              <a:t>функ</a:t>
            </a:r>
            <a:r>
              <a:rPr lang="sr-Cyrl-CS" sz="2000" b="1" dirty="0" smtClean="0">
                <a:solidFill>
                  <a:schemeClr val="tx1"/>
                </a:solidFill>
              </a:rPr>
              <a:t>ц</a:t>
            </a:r>
            <a:r>
              <a:rPr lang="fr-FR" sz="2000" b="1" dirty="0" err="1" smtClean="0">
                <a:solidFill>
                  <a:schemeClr val="tx1"/>
                </a:solidFill>
              </a:rPr>
              <a:t>ионалне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компоненте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свих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ћелија</a:t>
            </a:r>
            <a:r>
              <a:rPr lang="fr-FR" sz="2000" b="1" dirty="0" smtClean="0">
                <a:solidFill>
                  <a:schemeClr val="tx1"/>
                </a:solidFill>
              </a:rPr>
              <a:t> (</a:t>
            </a:r>
            <a:r>
              <a:rPr lang="fr-FR" sz="2000" b="1" dirty="0" err="1" smtClean="0">
                <a:solidFill>
                  <a:schemeClr val="tx1"/>
                </a:solidFill>
              </a:rPr>
              <a:t>сви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ензими</a:t>
            </a:r>
            <a:r>
              <a:rPr lang="fr-FR" sz="2000" b="1" dirty="0" smtClean="0">
                <a:solidFill>
                  <a:schemeClr val="tx1"/>
                </a:solidFill>
              </a:rPr>
              <a:t>, </a:t>
            </a:r>
            <a:r>
              <a:rPr lang="fr-FR" sz="2000" b="1" dirty="0" err="1" smtClean="0">
                <a:solidFill>
                  <a:schemeClr val="tx1"/>
                </a:solidFill>
              </a:rPr>
              <a:t>носачи</a:t>
            </a:r>
            <a:r>
              <a:rPr lang="fr-FR" sz="2000" b="1" dirty="0" smtClean="0">
                <a:solidFill>
                  <a:schemeClr val="tx1"/>
                </a:solidFill>
              </a:rPr>
              <a:t>, </a:t>
            </a:r>
            <a:r>
              <a:rPr lang="fr-FR" sz="2000" b="1" dirty="0" err="1" smtClean="0">
                <a:solidFill>
                  <a:schemeClr val="tx1"/>
                </a:solidFill>
              </a:rPr>
              <a:t>мембрана</a:t>
            </a:r>
            <a:r>
              <a:rPr lang="fr-FR" sz="2000" b="1" dirty="0" smtClean="0">
                <a:solidFill>
                  <a:schemeClr val="tx1"/>
                </a:solidFill>
              </a:rPr>
              <a:t>, </a:t>
            </a:r>
            <a:r>
              <a:rPr lang="fr-FR" sz="2000" b="1" dirty="0" err="1" smtClean="0">
                <a:solidFill>
                  <a:schemeClr val="tx1"/>
                </a:solidFill>
              </a:rPr>
              <a:t>молекули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за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транспорт</a:t>
            </a:r>
            <a:r>
              <a:rPr lang="fr-FR" sz="2000" b="1" dirty="0" smtClean="0">
                <a:solidFill>
                  <a:schemeClr val="tx1"/>
                </a:solidFill>
              </a:rPr>
              <a:t> у </a:t>
            </a:r>
            <a:r>
              <a:rPr lang="fr-FR" sz="2000" b="1" dirty="0" err="1" smtClean="0">
                <a:solidFill>
                  <a:schemeClr val="tx1"/>
                </a:solidFill>
              </a:rPr>
              <a:t>крви</a:t>
            </a:r>
            <a:r>
              <a:rPr lang="fr-FR" sz="2000" b="1" dirty="0" smtClean="0">
                <a:solidFill>
                  <a:schemeClr val="tx1"/>
                </a:solidFill>
              </a:rPr>
              <a:t>, </a:t>
            </a:r>
            <a:r>
              <a:rPr lang="fr-FR" sz="2000" b="1" dirty="0" err="1" smtClean="0">
                <a:solidFill>
                  <a:schemeClr val="tx1"/>
                </a:solidFill>
              </a:rPr>
              <a:t>интра</a:t>
            </a:r>
            <a:r>
              <a:rPr lang="sr-Cyrl-CS" sz="2000" b="1" dirty="0" smtClean="0">
                <a:solidFill>
                  <a:schemeClr val="tx1"/>
                </a:solidFill>
              </a:rPr>
              <a:t>ц</a:t>
            </a:r>
            <a:r>
              <a:rPr lang="fr-FR" sz="2000" b="1" dirty="0" err="1" smtClean="0">
                <a:solidFill>
                  <a:schemeClr val="tx1"/>
                </a:solidFill>
              </a:rPr>
              <a:t>елуларна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основа</a:t>
            </a:r>
            <a:r>
              <a:rPr lang="fr-FR" sz="2000" b="1" dirty="0" smtClean="0">
                <a:solidFill>
                  <a:schemeClr val="tx1"/>
                </a:solidFill>
              </a:rPr>
              <a:t>, </a:t>
            </a:r>
            <a:r>
              <a:rPr lang="fr-FR" sz="2000" b="1" dirty="0" err="1" smtClean="0">
                <a:solidFill>
                  <a:schemeClr val="tx1"/>
                </a:solidFill>
              </a:rPr>
              <a:t>нокти</a:t>
            </a:r>
            <a:r>
              <a:rPr lang="fr-FR" sz="2000" b="1" dirty="0" smtClean="0">
                <a:solidFill>
                  <a:schemeClr val="tx1"/>
                </a:solidFill>
              </a:rPr>
              <a:t>, </a:t>
            </a:r>
            <a:r>
              <a:rPr lang="fr-FR" sz="2000" b="1" dirty="0" err="1" smtClean="0">
                <a:solidFill>
                  <a:schemeClr val="tx1"/>
                </a:solidFill>
              </a:rPr>
              <a:t>коса</a:t>
            </a:r>
            <a:r>
              <a:rPr lang="fr-FR" sz="2000" b="1" dirty="0" smtClean="0">
                <a:solidFill>
                  <a:schemeClr val="tx1"/>
                </a:solidFill>
              </a:rPr>
              <a:t> и </a:t>
            </a:r>
            <a:r>
              <a:rPr lang="fr-FR" sz="2000" b="1" dirty="0" err="1" smtClean="0">
                <a:solidFill>
                  <a:schemeClr val="tx1"/>
                </a:solidFill>
              </a:rPr>
              <a:t>др</a:t>
            </a:r>
            <a:r>
              <a:rPr lang="fr-FR" sz="2000" b="1" dirty="0" smtClean="0">
                <a:solidFill>
                  <a:schemeClr val="tx1"/>
                </a:solidFill>
              </a:rPr>
              <a:t>.)</a:t>
            </a:r>
            <a:endParaRPr lang="sr-Latn-CS" sz="2000" b="1" dirty="0" smtClean="0">
              <a:solidFill>
                <a:schemeClr val="tx1"/>
              </a:solidFill>
            </a:endParaRPr>
          </a:p>
          <a:p>
            <a:pPr marL="1371600" lvl="2" indent="-457200" algn="just">
              <a:lnSpc>
                <a:spcPct val="80000"/>
              </a:lnSpc>
              <a:buFontTx/>
              <a:buAutoNum type="arabicPeriod"/>
            </a:pPr>
            <a:endParaRPr lang="fr-FR" sz="2000" b="1" dirty="0" smtClean="0">
              <a:solidFill>
                <a:schemeClr val="tx1"/>
              </a:solidFill>
            </a:endParaRPr>
          </a:p>
          <a:p>
            <a:pPr marL="1371600" lvl="2" indent="-457200" algn="just">
              <a:lnSpc>
                <a:spcPct val="80000"/>
              </a:lnSpc>
              <a:buFontTx/>
              <a:buAutoNum type="arabicPeriod"/>
            </a:pPr>
            <a:r>
              <a:rPr lang="fr-FR" sz="2000" b="1" dirty="0" err="1" smtClean="0">
                <a:solidFill>
                  <a:schemeClr val="tx1"/>
                </a:solidFill>
              </a:rPr>
              <a:t>Прекурсори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многих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коензима</a:t>
            </a:r>
            <a:r>
              <a:rPr lang="fr-FR" sz="2000" b="1" dirty="0" smtClean="0">
                <a:solidFill>
                  <a:schemeClr val="tx1"/>
                </a:solidFill>
              </a:rPr>
              <a:t>, </a:t>
            </a:r>
            <a:r>
              <a:rPr lang="fr-FR" sz="2000" b="1" dirty="0" err="1" smtClean="0">
                <a:solidFill>
                  <a:schemeClr val="tx1"/>
                </a:solidFill>
              </a:rPr>
              <a:t>хормона</a:t>
            </a:r>
            <a:r>
              <a:rPr lang="fr-FR" sz="2000" b="1" dirty="0" smtClean="0">
                <a:solidFill>
                  <a:schemeClr val="tx1"/>
                </a:solidFill>
              </a:rPr>
              <a:t>, </a:t>
            </a:r>
            <a:r>
              <a:rPr lang="fr-FR" sz="2000" b="1" dirty="0" err="1" smtClean="0">
                <a:solidFill>
                  <a:schemeClr val="tx1"/>
                </a:solidFill>
              </a:rPr>
              <a:t>нуклеинских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киселина</a:t>
            </a:r>
            <a:r>
              <a:rPr lang="fr-FR" sz="2000" b="1" dirty="0" smtClean="0">
                <a:solidFill>
                  <a:schemeClr val="tx1"/>
                </a:solidFill>
              </a:rPr>
              <a:t> и </a:t>
            </a:r>
            <a:r>
              <a:rPr lang="fr-FR" sz="2000" b="1" dirty="0" err="1" smtClean="0">
                <a:solidFill>
                  <a:schemeClr val="tx1"/>
                </a:solidFill>
              </a:rPr>
              <a:t>др</a:t>
            </a:r>
            <a:endParaRPr lang="sr-Latn-CS" sz="2000" b="1" dirty="0" smtClean="0">
              <a:solidFill>
                <a:schemeClr val="tx1"/>
              </a:solidFill>
            </a:endParaRPr>
          </a:p>
          <a:p>
            <a:pPr marL="1371600" lvl="2" indent="-457200" algn="just">
              <a:lnSpc>
                <a:spcPct val="80000"/>
              </a:lnSpc>
              <a:buFontTx/>
              <a:buAutoNum type="arabicPeriod"/>
            </a:pPr>
            <a:endParaRPr lang="fr-FR" sz="2000" b="1" dirty="0" smtClean="0">
              <a:solidFill>
                <a:schemeClr val="tx1"/>
              </a:solidFill>
            </a:endParaRPr>
          </a:p>
          <a:p>
            <a:pPr marL="1371600" lvl="2" indent="-457200" algn="just">
              <a:lnSpc>
                <a:spcPct val="80000"/>
              </a:lnSpc>
              <a:buFontTx/>
              <a:buAutoNum type="arabicPeriod"/>
            </a:pPr>
            <a:r>
              <a:rPr lang="fr-FR" sz="2000" b="1" dirty="0" err="1" smtClean="0">
                <a:solidFill>
                  <a:schemeClr val="tx1"/>
                </a:solidFill>
              </a:rPr>
              <a:t>Извор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енергије</a:t>
            </a:r>
            <a:endParaRPr lang="sr-Latn-CS" sz="2000" b="1" dirty="0" smtClean="0">
              <a:solidFill>
                <a:schemeClr val="tx1"/>
              </a:solidFill>
            </a:endParaRPr>
          </a:p>
        </p:txBody>
      </p:sp>
      <p:sp>
        <p:nvSpPr>
          <p:cNvPr id="82947" name="Text Box 3"/>
          <p:cNvSpPr txBox="1">
            <a:spLocks noChangeArrowheads="1"/>
          </p:cNvSpPr>
          <p:nvPr/>
        </p:nvSpPr>
        <p:spPr bwMode="auto">
          <a:xfrm>
            <a:off x="357188" y="928688"/>
            <a:ext cx="799306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800" b="1">
                <a:latin typeface="Verdana" pitchFamily="34" charset="0"/>
              </a:rPr>
              <a:t>БЕЛАНЧЕВИНЕ-врсте и улога</a:t>
            </a:r>
            <a:r>
              <a:rPr lang="fr-FR" sz="1200">
                <a:latin typeface="Verdana" pitchFamily="34" charset="0"/>
              </a:rPr>
              <a:t> </a:t>
            </a:r>
            <a:endParaRPr lang="en-US" sz="2800" b="1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286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0" y="914400"/>
          <a:ext cx="9144000" cy="594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9547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sz="2800" dirty="0" smtClean="0"/>
              <a:t>АМИНОКИСЕЛИНЕ</a:t>
            </a:r>
            <a:endParaRPr lang="en-US" sz="2800" dirty="0" smtClean="0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0100" y="1397000"/>
            <a:ext cx="7848600" cy="4525963"/>
          </a:xfrm>
        </p:spPr>
        <p:txBody>
          <a:bodyPr>
            <a:normAutofit fontScale="70000" lnSpcReduction="20000"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Cyrl-CS" sz="2400" b="1" u="sng" dirty="0" smtClean="0">
                <a:effectLst/>
              </a:rPr>
              <a:t>ЕСЕНЦИЈАЛНЕ</a:t>
            </a:r>
            <a:r>
              <a:rPr lang="sr-Latn-CS" sz="2400" b="1" dirty="0" smtClean="0">
                <a:effectLst/>
              </a:rPr>
              <a:t>		</a:t>
            </a:r>
            <a:r>
              <a:rPr lang="sr-Cyrl-CS" sz="2400" b="1" u="sng" dirty="0" smtClean="0">
                <a:effectLst/>
              </a:rPr>
              <a:t>НЕЕСЕНЦИЈАЛНЕ</a:t>
            </a:r>
            <a:r>
              <a:rPr lang="sr-Latn-CS" sz="2400" b="1" u="sng" dirty="0" smtClean="0">
                <a:effectLst/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Cyrl-CS" sz="2400" b="1" dirty="0" smtClean="0">
                <a:effectLst/>
              </a:rPr>
              <a:t>ТРЕОНИН</a:t>
            </a:r>
            <a:r>
              <a:rPr lang="sr-Latn-CS" sz="2400" b="1" dirty="0" smtClean="0">
                <a:effectLst/>
              </a:rPr>
              <a:t>			</a:t>
            </a:r>
            <a:r>
              <a:rPr lang="sr-Cyrl-CS" sz="2400" b="1" dirty="0" smtClean="0">
                <a:effectLst/>
              </a:rPr>
              <a:t>ГЛИЦИН</a:t>
            </a:r>
            <a:endParaRPr lang="sr-Latn-CS" sz="2400" b="1" dirty="0" smtClean="0">
              <a:effectLst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Cyrl-CS" sz="2400" b="1" dirty="0" smtClean="0">
                <a:effectLst/>
              </a:rPr>
              <a:t>ЛИЗИН</a:t>
            </a:r>
            <a:r>
              <a:rPr lang="sr-Latn-CS" sz="2400" b="1" dirty="0" smtClean="0">
                <a:effectLst/>
              </a:rPr>
              <a:t>		</a:t>
            </a:r>
            <a:r>
              <a:rPr lang="sr-Cyrl-RS" sz="2400" b="1" dirty="0"/>
              <a:t> </a:t>
            </a:r>
            <a:r>
              <a:rPr lang="sr-Cyrl-RS" sz="2400" b="1" dirty="0" smtClean="0"/>
              <a:t>                  </a:t>
            </a:r>
            <a:r>
              <a:rPr lang="sr-Cyrl-CS" sz="2400" b="1" dirty="0" smtClean="0">
                <a:effectLst/>
              </a:rPr>
              <a:t>ПРОЛИН</a:t>
            </a:r>
            <a:endParaRPr lang="sr-Latn-CS" sz="2400" b="1" dirty="0" smtClean="0">
              <a:effectLst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Cyrl-CS" sz="2400" b="1" dirty="0" smtClean="0">
                <a:effectLst/>
              </a:rPr>
              <a:t>МЕТИОНИН</a:t>
            </a:r>
            <a:r>
              <a:rPr lang="sr-Latn-CS" sz="2400" b="1" dirty="0" smtClean="0">
                <a:effectLst/>
              </a:rPr>
              <a:t>		</a:t>
            </a:r>
            <a:r>
              <a:rPr lang="sr-Cyrl-CS" sz="2400" b="1" dirty="0" smtClean="0">
                <a:effectLst/>
              </a:rPr>
              <a:t>АЛАНИН</a:t>
            </a:r>
            <a:endParaRPr lang="sr-Latn-CS" sz="2400" b="1" dirty="0" smtClean="0">
              <a:effectLst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Cyrl-CS" sz="2400" b="1" dirty="0" smtClean="0">
                <a:effectLst/>
              </a:rPr>
              <a:t>АРГИНИН</a:t>
            </a:r>
            <a:r>
              <a:rPr lang="sr-Latn-CS" sz="2400" b="1" dirty="0" smtClean="0">
                <a:effectLst/>
              </a:rPr>
              <a:t>			</a:t>
            </a:r>
            <a:r>
              <a:rPr lang="sr-Cyrl-CS" sz="2400" b="1" dirty="0" smtClean="0">
                <a:effectLst/>
              </a:rPr>
              <a:t>СЕРИН</a:t>
            </a:r>
            <a:endParaRPr lang="sr-Latn-CS" sz="2400" b="1" dirty="0" smtClean="0">
              <a:effectLst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Cyrl-CS" sz="2400" b="1" dirty="0" smtClean="0">
                <a:effectLst/>
              </a:rPr>
              <a:t>ВАЛИН</a:t>
            </a:r>
            <a:r>
              <a:rPr lang="sr-Latn-CS" sz="2400" b="1" dirty="0" smtClean="0">
                <a:effectLst/>
              </a:rPr>
              <a:t>			</a:t>
            </a:r>
            <a:r>
              <a:rPr lang="sr-Cyrl-CS" sz="2400" b="1" dirty="0" smtClean="0">
                <a:effectLst/>
              </a:rPr>
              <a:t>ЦИСТЕИН</a:t>
            </a:r>
            <a:endParaRPr lang="sr-Latn-CS" sz="2400" b="1" dirty="0" smtClean="0">
              <a:effectLst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Cyrl-CS" sz="2400" b="1" dirty="0" smtClean="0">
                <a:effectLst/>
              </a:rPr>
              <a:t>ФЕНИЛ</a:t>
            </a:r>
            <a:r>
              <a:rPr lang="sr-Latn-CS" sz="2400" b="1" dirty="0" smtClean="0">
                <a:effectLst/>
              </a:rPr>
              <a:t> - </a:t>
            </a:r>
            <a:r>
              <a:rPr lang="sr-Cyrl-CS" sz="2400" b="1" dirty="0" smtClean="0">
                <a:effectLst/>
              </a:rPr>
              <a:t>АЛАНИН</a:t>
            </a:r>
            <a:r>
              <a:rPr lang="sr-Latn-CS" sz="2400" b="1" dirty="0" smtClean="0">
                <a:effectLst/>
              </a:rPr>
              <a:t>		</a:t>
            </a:r>
            <a:r>
              <a:rPr lang="sr-Cyrl-CS" sz="2400" b="1" dirty="0" smtClean="0">
                <a:effectLst/>
              </a:rPr>
              <a:t>АСПАРАГИНСКА</a:t>
            </a:r>
            <a:r>
              <a:rPr lang="sr-Latn-CS" sz="2400" b="1" dirty="0" smtClean="0">
                <a:effectLst/>
              </a:rPr>
              <a:t> </a:t>
            </a:r>
            <a:r>
              <a:rPr lang="sr-Cyrl-CS" sz="2400" b="1" dirty="0" smtClean="0">
                <a:effectLst/>
              </a:rPr>
              <a:t>КИСЕЛИНА</a:t>
            </a:r>
            <a:endParaRPr lang="sr-Latn-CS" sz="2400" b="1" dirty="0" smtClean="0">
              <a:effectLst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Cyrl-CS" sz="2400" b="1" dirty="0" smtClean="0">
                <a:effectLst/>
              </a:rPr>
              <a:t>ЛЕУЦИН</a:t>
            </a:r>
            <a:r>
              <a:rPr lang="sr-Latn-CS" sz="2400" b="1" dirty="0" smtClean="0">
                <a:effectLst/>
              </a:rPr>
              <a:t>			</a:t>
            </a:r>
            <a:r>
              <a:rPr lang="sr-Cyrl-CS" sz="2400" b="1" dirty="0" smtClean="0">
                <a:effectLst/>
              </a:rPr>
              <a:t>АСПАРАГИН</a:t>
            </a:r>
            <a:endParaRPr lang="sr-Latn-CS" sz="2400" b="1" dirty="0" smtClean="0">
              <a:effectLst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Cyrl-CS" sz="2400" b="1" dirty="0" smtClean="0">
                <a:effectLst/>
              </a:rPr>
              <a:t>ТРИПТОФАН</a:t>
            </a:r>
            <a:r>
              <a:rPr lang="sr-Latn-CS" sz="2400" b="1" dirty="0" smtClean="0">
                <a:effectLst/>
              </a:rPr>
              <a:t>		</a:t>
            </a:r>
            <a:r>
              <a:rPr lang="sr-Cyrl-CS" sz="2400" b="1" dirty="0" smtClean="0">
                <a:effectLst/>
              </a:rPr>
              <a:t>ГЛУТАМИНСКА</a:t>
            </a:r>
            <a:r>
              <a:rPr lang="sr-Latn-CS" sz="2400" b="1" dirty="0" smtClean="0">
                <a:effectLst/>
              </a:rPr>
              <a:t> </a:t>
            </a:r>
            <a:r>
              <a:rPr lang="sr-Cyrl-CS" sz="2400" b="1" dirty="0" smtClean="0">
                <a:effectLst/>
              </a:rPr>
              <a:t>КИСЕЛИНА</a:t>
            </a:r>
            <a:endParaRPr lang="sr-Latn-CS" sz="2400" b="1" dirty="0" smtClean="0">
              <a:effectLst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Cyrl-CS" sz="2400" b="1" dirty="0" smtClean="0">
                <a:effectLst/>
              </a:rPr>
              <a:t>ИЗОЛЕУЦИН</a:t>
            </a:r>
            <a:r>
              <a:rPr lang="sr-Latn-CS" sz="2400" b="1" dirty="0" smtClean="0">
                <a:effectLst/>
              </a:rPr>
              <a:t>		</a:t>
            </a:r>
            <a:r>
              <a:rPr lang="sr-Cyrl-CS" sz="2400" b="1" dirty="0" smtClean="0">
                <a:effectLst/>
              </a:rPr>
              <a:t>ГЛУТАМИН</a:t>
            </a:r>
            <a:endParaRPr lang="sr-Latn-CS" sz="2400" b="1" dirty="0" smtClean="0">
              <a:effectLst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Cyrl-CS" sz="2400" b="1" dirty="0" smtClean="0">
                <a:effectLst/>
              </a:rPr>
              <a:t>ХИСТИДИН</a:t>
            </a:r>
            <a:r>
              <a:rPr lang="sr-Latn-CS" sz="2400" b="1" dirty="0" smtClean="0">
                <a:effectLst/>
              </a:rPr>
              <a:t>		</a:t>
            </a:r>
            <a:r>
              <a:rPr lang="sr-Cyrl-CS" sz="2400" b="1" dirty="0" smtClean="0">
                <a:effectLst/>
              </a:rPr>
              <a:t>ТИРОЗИН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sr-Latn-CS" sz="2400" b="1" dirty="0" smtClean="0">
              <a:effectLst/>
            </a:endParaRPr>
          </a:p>
          <a:p>
            <a:pPr marL="0" indent="0" algn="ctr">
              <a:lnSpc>
                <a:spcPct val="110000"/>
              </a:lnSpc>
              <a:buNone/>
              <a:defRPr/>
            </a:pPr>
            <a:r>
              <a:rPr lang="sr-Cyrl-CS" sz="2400" b="1" dirty="0"/>
              <a:t>ОЦЕНА</a:t>
            </a:r>
            <a:r>
              <a:rPr lang="en-US" sz="2400" b="1" dirty="0"/>
              <a:t> </a:t>
            </a:r>
            <a:r>
              <a:rPr lang="sr-Cyrl-CS" sz="2400" b="1" dirty="0"/>
              <a:t>КОМПЛЕТНОСТИ</a:t>
            </a:r>
            <a:r>
              <a:rPr lang="en-US" sz="2400" b="1" dirty="0"/>
              <a:t> </a:t>
            </a:r>
            <a:r>
              <a:rPr lang="sr-Cyrl-CS" sz="2400" b="1" dirty="0"/>
              <a:t>ПРОТЕИНА</a:t>
            </a:r>
            <a:r>
              <a:rPr lang="en-US" sz="2400" b="1" dirty="0"/>
              <a:t> </a:t>
            </a:r>
            <a:r>
              <a:rPr lang="sr-Cyrl-CS" sz="2400" b="1" dirty="0"/>
              <a:t>И</a:t>
            </a:r>
            <a:r>
              <a:rPr lang="en-US" sz="2400" b="1" dirty="0"/>
              <a:t> </a:t>
            </a:r>
            <a:r>
              <a:rPr lang="sr-Cyrl-CS" sz="2400" b="1" dirty="0"/>
              <a:t>САДРЖАЈА</a:t>
            </a:r>
            <a:r>
              <a:rPr lang="en-US" sz="2400" b="1" dirty="0"/>
              <a:t> </a:t>
            </a:r>
            <a:r>
              <a:rPr lang="sr-Cyrl-CS" sz="2400" b="1" dirty="0"/>
              <a:t>ЕСЕНЦИЈАЛНИХ</a:t>
            </a:r>
            <a:r>
              <a:rPr lang="en-US" sz="2400" b="1" dirty="0"/>
              <a:t> </a:t>
            </a:r>
            <a:r>
              <a:rPr lang="sr-Cyrl-CS" sz="2400" b="1" dirty="0"/>
              <a:t>АМИНО</a:t>
            </a:r>
            <a:r>
              <a:rPr lang="en-US" sz="2400" b="1" dirty="0"/>
              <a:t> </a:t>
            </a:r>
            <a:r>
              <a:rPr lang="sr-Cyrl-CS" sz="2400" b="1" dirty="0"/>
              <a:t>КИСЕЛИНА</a:t>
            </a:r>
            <a:endParaRPr lang="en-US" sz="2400" b="1" dirty="0"/>
          </a:p>
          <a:p>
            <a:pPr>
              <a:lnSpc>
                <a:spcPct val="110000"/>
              </a:lnSpc>
              <a:buFontTx/>
              <a:buChar char="•"/>
              <a:defRPr/>
            </a:pPr>
            <a:r>
              <a:rPr lang="sr-Cyrl-CS" sz="2400" b="1" dirty="0"/>
              <a:t>МАКСИМАЛНА</a:t>
            </a:r>
            <a:r>
              <a:rPr lang="en-US" sz="2400" b="1" dirty="0"/>
              <a:t> </a:t>
            </a:r>
            <a:r>
              <a:rPr lang="sr-Cyrl-CS" sz="2400" b="1" dirty="0"/>
              <a:t>ВРЕДНОСТ</a:t>
            </a:r>
            <a:r>
              <a:rPr lang="en-US" sz="2400" b="1" dirty="0"/>
              <a:t> = 100</a:t>
            </a:r>
            <a:r>
              <a:rPr lang="sr-Latn-CS" sz="2400" b="1" dirty="0"/>
              <a:t> (</a:t>
            </a:r>
            <a:r>
              <a:rPr lang="sr-Cyrl-CS" sz="2400" b="1" dirty="0"/>
              <a:t>ИМАЈУ</a:t>
            </a:r>
            <a:r>
              <a:rPr lang="en-US" sz="2400" b="1" dirty="0"/>
              <a:t> </a:t>
            </a:r>
            <a:r>
              <a:rPr lang="sr-Cyrl-CS" sz="2400" b="1" dirty="0"/>
              <a:t>СВЕ</a:t>
            </a:r>
            <a:r>
              <a:rPr lang="en-US" sz="2400" b="1" dirty="0"/>
              <a:t> </a:t>
            </a:r>
            <a:r>
              <a:rPr lang="sr-Cyrl-CS" sz="2400" b="1" dirty="0"/>
              <a:t>ЕСЕНЦИЈАЛНЕ</a:t>
            </a:r>
            <a:r>
              <a:rPr lang="en-US" sz="2400" b="1" dirty="0"/>
              <a:t> </a:t>
            </a:r>
            <a:r>
              <a:rPr lang="sr-Cyrl-CS" sz="2400" b="1" dirty="0"/>
              <a:t>КИСЕЛИНЕ</a:t>
            </a:r>
            <a:r>
              <a:rPr lang="en-US" sz="2400" b="1" dirty="0"/>
              <a:t> </a:t>
            </a:r>
            <a:r>
              <a:rPr lang="sr-Cyrl-CS" sz="2400" b="1" dirty="0"/>
              <a:t>У</a:t>
            </a:r>
            <a:r>
              <a:rPr lang="en-US" sz="2400" b="1" dirty="0"/>
              <a:t> </a:t>
            </a:r>
            <a:r>
              <a:rPr lang="sr-Cyrl-CS" sz="2400" b="1" dirty="0"/>
              <a:t>СВОМ</a:t>
            </a:r>
            <a:r>
              <a:rPr lang="en-US" sz="2400" b="1" dirty="0"/>
              <a:t> </a:t>
            </a:r>
            <a:r>
              <a:rPr lang="sr-Cyrl-CS" sz="2400" b="1" dirty="0"/>
              <a:t>САСТАВУ</a:t>
            </a:r>
            <a:r>
              <a:rPr lang="sr-Latn-CS" sz="2400" b="1" dirty="0"/>
              <a:t>)</a:t>
            </a:r>
            <a:r>
              <a:rPr lang="en-US" sz="2400" b="1" dirty="0"/>
              <a:t> </a:t>
            </a:r>
          </a:p>
          <a:p>
            <a:pPr>
              <a:lnSpc>
                <a:spcPct val="110000"/>
              </a:lnSpc>
              <a:buFontTx/>
              <a:buChar char="•"/>
              <a:defRPr/>
            </a:pPr>
            <a:r>
              <a:rPr lang="sr-Cyrl-CS" sz="2400" b="1" dirty="0"/>
              <a:t>ЈАЈА</a:t>
            </a:r>
            <a:r>
              <a:rPr lang="sr-Latn-CS" sz="2400" b="1" dirty="0"/>
              <a:t> </a:t>
            </a:r>
            <a:r>
              <a:rPr lang="en-US" sz="2400" b="1" dirty="0"/>
              <a:t>=</a:t>
            </a:r>
            <a:r>
              <a:rPr lang="sr-Latn-CS" sz="2400" b="1" dirty="0"/>
              <a:t> </a:t>
            </a:r>
            <a:r>
              <a:rPr lang="en-US" sz="2400" b="1" dirty="0"/>
              <a:t>100</a:t>
            </a:r>
            <a:r>
              <a:rPr lang="sr-Latn-CS" sz="2400" b="1" dirty="0"/>
              <a:t>;  </a:t>
            </a:r>
            <a:r>
              <a:rPr lang="sr-Cyrl-CS" sz="2400" b="1" dirty="0"/>
              <a:t>РИБА</a:t>
            </a:r>
            <a:r>
              <a:rPr lang="en-US" sz="2400" b="1" dirty="0"/>
              <a:t> = 70</a:t>
            </a:r>
            <a:r>
              <a:rPr lang="sr-Latn-CS" sz="2400" b="1" dirty="0"/>
              <a:t>; </a:t>
            </a:r>
            <a:r>
              <a:rPr lang="sr-Cyrl-CS" sz="2400" b="1" dirty="0"/>
              <a:t>ГОВЕДИНА</a:t>
            </a:r>
            <a:r>
              <a:rPr lang="sr-Latn-CS" sz="2400" b="1" dirty="0"/>
              <a:t> </a:t>
            </a:r>
            <a:r>
              <a:rPr lang="en-US" sz="2400" b="1" dirty="0"/>
              <a:t>=</a:t>
            </a:r>
            <a:r>
              <a:rPr lang="sr-Latn-CS" sz="2400" b="1" dirty="0"/>
              <a:t> </a:t>
            </a:r>
            <a:r>
              <a:rPr lang="en-US" sz="2400" b="1" dirty="0"/>
              <a:t>69</a:t>
            </a:r>
            <a:r>
              <a:rPr lang="sr-Latn-CS" sz="2400" b="1" dirty="0"/>
              <a:t>;</a:t>
            </a:r>
            <a:r>
              <a:rPr lang="en-US" sz="2400" b="1" dirty="0"/>
              <a:t> </a:t>
            </a:r>
            <a:r>
              <a:rPr lang="sr-Cyrl-CS" sz="2400" b="1" dirty="0" smtClean="0"/>
              <a:t>ПИРИНАЧ</a:t>
            </a:r>
            <a:r>
              <a:rPr lang="sr-Latn-CS" sz="2400" b="1" dirty="0" smtClean="0"/>
              <a:t> </a:t>
            </a:r>
            <a:r>
              <a:rPr lang="en-US" sz="2400" b="1" dirty="0"/>
              <a:t>=</a:t>
            </a:r>
            <a:r>
              <a:rPr lang="sr-Latn-CS" sz="2400" b="1" dirty="0"/>
              <a:t> </a:t>
            </a:r>
            <a:r>
              <a:rPr lang="en-US" sz="2400" b="1" dirty="0"/>
              <a:t>57</a:t>
            </a:r>
            <a:r>
              <a:rPr lang="sr-Latn-CS" sz="2400" b="1" dirty="0"/>
              <a:t>; </a:t>
            </a:r>
            <a:r>
              <a:rPr lang="sr-Cyrl-CS" sz="2400" b="1" dirty="0"/>
              <a:t>СОЈА</a:t>
            </a:r>
            <a:r>
              <a:rPr lang="en-US" sz="2400" b="1" dirty="0"/>
              <a:t> = 47</a:t>
            </a:r>
            <a:r>
              <a:rPr lang="sr-Latn-CS" sz="2400" b="1" dirty="0"/>
              <a:t>;</a:t>
            </a:r>
            <a:r>
              <a:rPr lang="en-US" sz="2400" b="1" dirty="0"/>
              <a:t> </a:t>
            </a:r>
            <a:r>
              <a:rPr lang="sr-Cyrl-CS" sz="2400" b="1" dirty="0"/>
              <a:t>КРОМПИР</a:t>
            </a:r>
            <a:r>
              <a:rPr lang="sr-Latn-CS" sz="2400" b="1" dirty="0"/>
              <a:t> </a:t>
            </a:r>
            <a:r>
              <a:rPr lang="en-US" sz="2400" b="1" dirty="0"/>
              <a:t>= 34</a:t>
            </a:r>
            <a:endParaRPr lang="sr-Latn-CS" sz="2400" b="1" dirty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400" b="1" dirty="0" smtClean="0">
              <a:solidFill>
                <a:schemeClr val="hlink"/>
              </a:solidFill>
              <a:effectLst/>
            </a:endParaRPr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4495800" y="2182813"/>
            <a:ext cx="32766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20358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79388" y="1557338"/>
            <a:ext cx="8280400" cy="4968006"/>
          </a:xfrm>
        </p:spPr>
        <p:txBody>
          <a:bodyPr>
            <a:normAutofit/>
          </a:bodyPr>
          <a:lstStyle/>
          <a:p>
            <a:pPr marL="190500" indent="-190500" algn="just">
              <a:lnSpc>
                <a:spcPct val="80000"/>
              </a:lnSpc>
            </a:pPr>
            <a:r>
              <a:rPr lang="sr-Latn-CS" sz="4800" b="1" dirty="0" smtClean="0">
                <a:solidFill>
                  <a:schemeClr val="tx1"/>
                </a:solidFill>
              </a:rPr>
              <a:t>	</a:t>
            </a:r>
            <a:r>
              <a:rPr lang="fr-FR" sz="2400" b="1" i="1" dirty="0" err="1" smtClean="0">
                <a:solidFill>
                  <a:schemeClr val="tx1"/>
                </a:solidFill>
              </a:rPr>
              <a:t>По</a:t>
            </a:r>
            <a:r>
              <a:rPr lang="fr-FR" sz="2400" b="1" i="1" dirty="0" smtClean="0">
                <a:solidFill>
                  <a:schemeClr val="tx1"/>
                </a:solidFill>
              </a:rPr>
              <a:t> </a:t>
            </a:r>
            <a:r>
              <a:rPr lang="fr-FR" sz="2400" b="1" i="1" dirty="0" err="1" smtClean="0">
                <a:solidFill>
                  <a:schemeClr val="tx1"/>
                </a:solidFill>
              </a:rPr>
              <a:t>пореклу</a:t>
            </a:r>
            <a:endParaRPr lang="fr-FR" sz="2400" b="1" i="1" dirty="0" smtClean="0">
              <a:solidFill>
                <a:schemeClr val="tx1"/>
              </a:solidFill>
            </a:endParaRPr>
          </a:p>
          <a:p>
            <a:pPr marL="628650" lvl="1" indent="-171450" algn="just">
              <a:lnSpc>
                <a:spcPct val="80000"/>
              </a:lnSpc>
              <a:buFont typeface="Wingdings" pitchFamily="2" charset="2"/>
              <a:buNone/>
            </a:pPr>
            <a:endParaRPr lang="sr-Latn-CS" sz="2000" b="1" i="1" dirty="0" smtClean="0">
              <a:solidFill>
                <a:schemeClr val="tx1"/>
              </a:solidFill>
            </a:endParaRPr>
          </a:p>
          <a:p>
            <a:pPr marL="628650" lvl="1" indent="-17145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sz="2000" b="1" i="1" dirty="0" smtClean="0">
                <a:solidFill>
                  <a:schemeClr val="tx1"/>
                </a:solidFill>
              </a:rPr>
              <a:t>-</a:t>
            </a:r>
            <a:r>
              <a:rPr lang="fr-FR" sz="2000" b="1" i="1" dirty="0" err="1" smtClean="0">
                <a:solidFill>
                  <a:schemeClr val="tx1"/>
                </a:solidFill>
              </a:rPr>
              <a:t>Животињске</a:t>
            </a:r>
            <a:r>
              <a:rPr lang="fr-FR" sz="2000" b="1" i="1" dirty="0" smtClean="0">
                <a:solidFill>
                  <a:schemeClr val="tx1"/>
                </a:solidFill>
              </a:rPr>
              <a:t> </a:t>
            </a:r>
            <a:endParaRPr lang="fr-FR" sz="2000" b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Font typeface="Wingdings" pitchFamily="2" charset="2"/>
              <a:buNone/>
            </a:pPr>
            <a:r>
              <a:rPr lang="fr-FR" sz="1800" b="1" dirty="0" err="1" smtClean="0">
                <a:solidFill>
                  <a:schemeClr val="tx1"/>
                </a:solidFill>
              </a:rPr>
              <a:t>Искористљивије</a:t>
            </a:r>
            <a:r>
              <a:rPr lang="fr-FR" sz="1800" b="1" dirty="0" smtClean="0">
                <a:solidFill>
                  <a:schemeClr val="tx1"/>
                </a:solidFill>
              </a:rPr>
              <a:t> и </a:t>
            </a:r>
            <a:r>
              <a:rPr lang="fr-FR" sz="1800" b="1" dirty="0" err="1" smtClean="0">
                <a:solidFill>
                  <a:schemeClr val="tx1"/>
                </a:solidFill>
              </a:rPr>
              <a:t>садрже</a:t>
            </a:r>
            <a:r>
              <a:rPr lang="fr-FR" sz="1800" b="1" dirty="0" smtClean="0">
                <a:solidFill>
                  <a:schemeClr val="tx1"/>
                </a:solidFill>
              </a:rPr>
              <a:t> </a:t>
            </a:r>
            <a:r>
              <a:rPr lang="fr-FR" sz="1800" b="1" dirty="0" err="1" smtClean="0">
                <a:solidFill>
                  <a:schemeClr val="tx1"/>
                </a:solidFill>
              </a:rPr>
              <a:t>више</a:t>
            </a:r>
            <a:r>
              <a:rPr lang="fr-FR" sz="1800" b="1" dirty="0" smtClean="0">
                <a:solidFill>
                  <a:schemeClr val="tx1"/>
                </a:solidFill>
              </a:rPr>
              <a:t> </a:t>
            </a:r>
            <a:r>
              <a:rPr lang="fr-FR" sz="1800" b="1" dirty="0" err="1" smtClean="0">
                <a:solidFill>
                  <a:schemeClr val="tx1"/>
                </a:solidFill>
              </a:rPr>
              <a:t>аминокиселина</a:t>
            </a:r>
            <a:r>
              <a:rPr lang="fr-FR" sz="1800" b="1" dirty="0" smtClean="0">
                <a:solidFill>
                  <a:schemeClr val="tx1"/>
                </a:solidFill>
              </a:rPr>
              <a:t>.</a:t>
            </a:r>
            <a:endParaRPr lang="fr-FR" sz="1800" b="1" i="1" dirty="0" smtClean="0">
              <a:solidFill>
                <a:schemeClr val="tx1"/>
              </a:solidFill>
            </a:endParaRPr>
          </a:p>
          <a:p>
            <a:pPr marL="628650" lvl="1" indent="-171450" algn="just">
              <a:lnSpc>
                <a:spcPct val="80000"/>
              </a:lnSpc>
              <a:buFont typeface="Wingdings" pitchFamily="2" charset="2"/>
              <a:buNone/>
            </a:pPr>
            <a:endParaRPr lang="sr-Latn-CS" sz="2000" b="1" i="1" dirty="0" smtClean="0">
              <a:solidFill>
                <a:schemeClr val="tx1"/>
              </a:solidFill>
            </a:endParaRPr>
          </a:p>
          <a:p>
            <a:pPr marL="628650" lvl="1" indent="-17145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sz="2000" b="1" i="1" dirty="0" smtClean="0">
                <a:solidFill>
                  <a:schemeClr val="tx1"/>
                </a:solidFill>
              </a:rPr>
              <a:t>-</a:t>
            </a:r>
            <a:r>
              <a:rPr lang="fr-FR" sz="2000" b="1" i="1" dirty="0" err="1" smtClean="0">
                <a:solidFill>
                  <a:schemeClr val="tx1"/>
                </a:solidFill>
              </a:rPr>
              <a:t>Биљне</a:t>
            </a:r>
            <a:endParaRPr lang="fr-FR" sz="2000" b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Font typeface="Wingdings" pitchFamily="2" charset="2"/>
              <a:buNone/>
            </a:pPr>
            <a:r>
              <a:rPr lang="fr-FR" sz="1800" b="1" dirty="0" err="1" smtClean="0">
                <a:solidFill>
                  <a:schemeClr val="tx1"/>
                </a:solidFill>
              </a:rPr>
              <a:t>Главни</a:t>
            </a:r>
            <a:r>
              <a:rPr lang="fr-FR" sz="1800" b="1" dirty="0" smtClean="0">
                <a:solidFill>
                  <a:schemeClr val="tx1"/>
                </a:solidFill>
              </a:rPr>
              <a:t> </a:t>
            </a:r>
            <a:r>
              <a:rPr lang="fr-FR" sz="1800" b="1" dirty="0" err="1" smtClean="0">
                <a:solidFill>
                  <a:schemeClr val="tx1"/>
                </a:solidFill>
              </a:rPr>
              <a:t>извор</a:t>
            </a:r>
            <a:r>
              <a:rPr lang="fr-FR" sz="1800" b="1" dirty="0" smtClean="0">
                <a:solidFill>
                  <a:schemeClr val="tx1"/>
                </a:solidFill>
              </a:rPr>
              <a:t> </a:t>
            </a:r>
            <a:r>
              <a:rPr lang="fr-FR" sz="1800" b="1" dirty="0" err="1" smtClean="0">
                <a:solidFill>
                  <a:schemeClr val="tx1"/>
                </a:solidFill>
              </a:rPr>
              <a:t>соја</a:t>
            </a:r>
            <a:r>
              <a:rPr lang="fr-FR" sz="1800" b="1" dirty="0" smtClean="0">
                <a:solidFill>
                  <a:schemeClr val="tx1"/>
                </a:solidFill>
              </a:rPr>
              <a:t>, </a:t>
            </a:r>
            <a:r>
              <a:rPr lang="fr-FR" sz="1800" b="1" dirty="0" err="1" smtClean="0">
                <a:solidFill>
                  <a:schemeClr val="tx1"/>
                </a:solidFill>
              </a:rPr>
              <a:t>кикирики</a:t>
            </a:r>
            <a:r>
              <a:rPr lang="fr-FR" sz="1800" b="1" dirty="0" smtClean="0">
                <a:solidFill>
                  <a:schemeClr val="tx1"/>
                </a:solidFill>
              </a:rPr>
              <a:t>, </a:t>
            </a:r>
            <a:r>
              <a:rPr lang="fr-FR" sz="1800" b="1" dirty="0" err="1" smtClean="0">
                <a:solidFill>
                  <a:schemeClr val="tx1"/>
                </a:solidFill>
              </a:rPr>
              <a:t>пшени</a:t>
            </a:r>
            <a:r>
              <a:rPr lang="sr-Cyrl-CS" sz="1800" b="1" dirty="0" smtClean="0">
                <a:solidFill>
                  <a:schemeClr val="tx1"/>
                </a:solidFill>
              </a:rPr>
              <a:t>ц</a:t>
            </a:r>
            <a:r>
              <a:rPr lang="fr-FR" sz="1800" b="1" dirty="0" smtClean="0">
                <a:solidFill>
                  <a:schemeClr val="tx1"/>
                </a:solidFill>
              </a:rPr>
              <a:t>а, </a:t>
            </a:r>
            <a:r>
              <a:rPr lang="fr-FR" sz="1800" b="1" dirty="0" err="1" smtClean="0">
                <a:solidFill>
                  <a:schemeClr val="tx1"/>
                </a:solidFill>
              </a:rPr>
              <a:t>пасуљ</a:t>
            </a:r>
            <a:r>
              <a:rPr lang="fr-FR" sz="1800" b="1" dirty="0" smtClean="0">
                <a:solidFill>
                  <a:schemeClr val="tx1"/>
                </a:solidFill>
              </a:rPr>
              <a:t>.</a:t>
            </a:r>
            <a:endParaRPr lang="fr-FR" sz="18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4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400" b="1" i="1" dirty="0" smtClean="0">
                <a:solidFill>
                  <a:schemeClr val="tx1"/>
                </a:solidFill>
              </a:rPr>
              <a:t>	</a:t>
            </a:r>
            <a:r>
              <a:rPr lang="fr-FR" sz="2400" b="1" i="1" dirty="0" err="1" smtClean="0">
                <a:solidFill>
                  <a:schemeClr val="tx1"/>
                </a:solidFill>
              </a:rPr>
              <a:t>По</a:t>
            </a:r>
            <a:r>
              <a:rPr lang="fr-FR" sz="2400" b="1" i="1" dirty="0" smtClean="0">
                <a:solidFill>
                  <a:schemeClr val="tx1"/>
                </a:solidFill>
              </a:rPr>
              <a:t> </a:t>
            </a:r>
            <a:r>
              <a:rPr lang="fr-FR" sz="2400" b="1" i="1" dirty="0" err="1" smtClean="0">
                <a:solidFill>
                  <a:schemeClr val="tx1"/>
                </a:solidFill>
              </a:rPr>
              <a:t>садржају</a:t>
            </a:r>
            <a:r>
              <a:rPr lang="fr-FR" sz="2400" b="1" i="1" dirty="0" smtClean="0">
                <a:solidFill>
                  <a:schemeClr val="tx1"/>
                </a:solidFill>
              </a:rPr>
              <a:t> </a:t>
            </a:r>
            <a:r>
              <a:rPr lang="fr-FR" sz="2400" b="1" i="1" dirty="0" err="1" smtClean="0">
                <a:solidFill>
                  <a:schemeClr val="tx1"/>
                </a:solidFill>
              </a:rPr>
              <a:t>аминокиселина</a:t>
            </a:r>
            <a:endParaRPr lang="fr-FR" sz="2400" b="1" i="1" dirty="0" smtClean="0">
              <a:solidFill>
                <a:schemeClr val="tx1"/>
              </a:solidFill>
            </a:endParaRPr>
          </a:p>
          <a:p>
            <a:pPr marL="628650" lvl="1" indent="-171450" algn="just">
              <a:lnSpc>
                <a:spcPct val="80000"/>
              </a:lnSpc>
              <a:buFont typeface="Wingdings" pitchFamily="2" charset="2"/>
              <a:buNone/>
            </a:pPr>
            <a:endParaRPr lang="sr-Latn-CS" sz="2000" b="1" i="1" dirty="0" smtClean="0">
              <a:solidFill>
                <a:schemeClr val="tx1"/>
              </a:solidFill>
            </a:endParaRPr>
          </a:p>
          <a:p>
            <a:pPr marL="628650" lvl="1" indent="-17145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sz="2000" b="1" i="1" dirty="0" smtClean="0">
                <a:solidFill>
                  <a:schemeClr val="tx1"/>
                </a:solidFill>
              </a:rPr>
              <a:t>-</a:t>
            </a:r>
            <a:r>
              <a:rPr lang="fr-FR" sz="2000" b="1" i="1" dirty="0" err="1" smtClean="0">
                <a:solidFill>
                  <a:schemeClr val="tx1"/>
                </a:solidFill>
              </a:rPr>
              <a:t>Комплетне</a:t>
            </a:r>
            <a:endParaRPr lang="fr-FR" sz="2000" b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sz="1800" b="1" dirty="0" smtClean="0">
                <a:solidFill>
                  <a:schemeClr val="tx1"/>
                </a:solidFill>
              </a:rPr>
              <a:t>	</a:t>
            </a:r>
            <a:r>
              <a:rPr lang="fr-FR" sz="1800" b="1" dirty="0" err="1" smtClean="0">
                <a:solidFill>
                  <a:schemeClr val="tx1"/>
                </a:solidFill>
              </a:rPr>
              <a:t>Садрже</a:t>
            </a:r>
            <a:r>
              <a:rPr lang="fr-FR" sz="1800" b="1" dirty="0" smtClean="0">
                <a:solidFill>
                  <a:schemeClr val="tx1"/>
                </a:solidFill>
              </a:rPr>
              <a:t> </a:t>
            </a:r>
            <a:r>
              <a:rPr lang="fr-FR" sz="1800" b="1" dirty="0" err="1" smtClean="0">
                <a:solidFill>
                  <a:schemeClr val="tx1"/>
                </a:solidFill>
              </a:rPr>
              <a:t>све</a:t>
            </a:r>
            <a:r>
              <a:rPr lang="fr-FR" sz="1800" b="1" dirty="0" smtClean="0">
                <a:solidFill>
                  <a:schemeClr val="tx1"/>
                </a:solidFill>
              </a:rPr>
              <a:t> </a:t>
            </a:r>
            <a:r>
              <a:rPr lang="fr-FR" sz="1800" b="1" dirty="0" err="1" smtClean="0">
                <a:solidFill>
                  <a:schemeClr val="tx1"/>
                </a:solidFill>
              </a:rPr>
              <a:t>есен</a:t>
            </a:r>
            <a:r>
              <a:rPr lang="sr-Cyrl-CS" sz="1800" b="1" dirty="0" smtClean="0">
                <a:solidFill>
                  <a:schemeClr val="tx1"/>
                </a:solidFill>
              </a:rPr>
              <a:t>ц</a:t>
            </a:r>
            <a:r>
              <a:rPr lang="fr-FR" sz="1800" b="1" dirty="0" err="1" smtClean="0">
                <a:solidFill>
                  <a:schemeClr val="tx1"/>
                </a:solidFill>
              </a:rPr>
              <a:t>ијалне</a:t>
            </a:r>
            <a:r>
              <a:rPr lang="fr-FR" sz="1800" b="1" dirty="0" smtClean="0">
                <a:solidFill>
                  <a:schemeClr val="tx1"/>
                </a:solidFill>
              </a:rPr>
              <a:t> </a:t>
            </a:r>
            <a:r>
              <a:rPr lang="fr-FR" sz="1800" b="1" dirty="0" err="1" smtClean="0">
                <a:solidFill>
                  <a:schemeClr val="tx1"/>
                </a:solidFill>
              </a:rPr>
              <a:t>аминокиселине</a:t>
            </a:r>
            <a:r>
              <a:rPr lang="fr-FR" sz="1800" b="1" dirty="0" smtClean="0">
                <a:solidFill>
                  <a:schemeClr val="tx1"/>
                </a:solidFill>
              </a:rPr>
              <a:t> (</a:t>
            </a:r>
            <a:r>
              <a:rPr lang="fr-FR" sz="1800" b="1" dirty="0" err="1" smtClean="0">
                <a:solidFill>
                  <a:schemeClr val="tx1"/>
                </a:solidFill>
              </a:rPr>
              <a:t>млеко</a:t>
            </a:r>
            <a:r>
              <a:rPr lang="fr-FR" sz="1800" b="1" dirty="0" smtClean="0">
                <a:solidFill>
                  <a:schemeClr val="tx1"/>
                </a:solidFill>
              </a:rPr>
              <a:t> и </a:t>
            </a:r>
            <a:r>
              <a:rPr lang="fr-FR" sz="1800" b="1" dirty="0" err="1" smtClean="0">
                <a:solidFill>
                  <a:schemeClr val="tx1"/>
                </a:solidFill>
              </a:rPr>
              <a:t>јаја</a:t>
            </a:r>
            <a:r>
              <a:rPr lang="fr-FR" sz="1800" b="1" dirty="0" smtClean="0">
                <a:solidFill>
                  <a:schemeClr val="tx1"/>
                </a:solidFill>
              </a:rPr>
              <a:t> !)</a:t>
            </a:r>
            <a:endParaRPr lang="fr-FR" sz="1800" b="1" i="1" dirty="0" smtClean="0">
              <a:solidFill>
                <a:schemeClr val="tx1"/>
              </a:solidFill>
            </a:endParaRPr>
          </a:p>
          <a:p>
            <a:pPr marL="628650" lvl="1" indent="-171450" algn="just">
              <a:lnSpc>
                <a:spcPct val="80000"/>
              </a:lnSpc>
              <a:buFont typeface="Wingdings" pitchFamily="2" charset="2"/>
              <a:buNone/>
            </a:pPr>
            <a:endParaRPr lang="sr-Latn-CS" sz="2000" b="1" i="1" dirty="0" smtClean="0">
              <a:solidFill>
                <a:schemeClr val="tx1"/>
              </a:solidFill>
            </a:endParaRPr>
          </a:p>
          <a:p>
            <a:pPr marL="628650" lvl="1" indent="-17145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sz="2000" b="1" i="1" dirty="0" smtClean="0">
                <a:solidFill>
                  <a:schemeClr val="tx1"/>
                </a:solidFill>
              </a:rPr>
              <a:t>-</a:t>
            </a:r>
            <a:r>
              <a:rPr lang="fr-FR" sz="2000" b="1" i="1" dirty="0" err="1" smtClean="0">
                <a:solidFill>
                  <a:schemeClr val="tx1"/>
                </a:solidFill>
              </a:rPr>
              <a:t>Некомплетне</a:t>
            </a:r>
            <a:endParaRPr lang="fr-FR" sz="2000" b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Font typeface="Wingdings" pitchFamily="2" charset="2"/>
              <a:buNone/>
            </a:pPr>
            <a:r>
              <a:rPr lang="fr-FR" sz="1800" b="1" dirty="0" err="1" smtClean="0">
                <a:solidFill>
                  <a:schemeClr val="tx1"/>
                </a:solidFill>
              </a:rPr>
              <a:t>Не</a:t>
            </a:r>
            <a:r>
              <a:rPr lang="fr-FR" sz="1800" b="1" dirty="0" smtClean="0">
                <a:solidFill>
                  <a:schemeClr val="tx1"/>
                </a:solidFill>
              </a:rPr>
              <a:t> </a:t>
            </a:r>
            <a:r>
              <a:rPr lang="fr-FR" sz="1800" b="1" dirty="0" err="1" smtClean="0">
                <a:solidFill>
                  <a:schemeClr val="tx1"/>
                </a:solidFill>
              </a:rPr>
              <a:t>садрже</a:t>
            </a:r>
            <a:r>
              <a:rPr lang="fr-FR" sz="1800" b="1" dirty="0" smtClean="0">
                <a:solidFill>
                  <a:schemeClr val="tx1"/>
                </a:solidFill>
              </a:rPr>
              <a:t> </a:t>
            </a:r>
            <a:r>
              <a:rPr lang="fr-FR" sz="1800" b="1" dirty="0" err="1" smtClean="0">
                <a:solidFill>
                  <a:schemeClr val="tx1"/>
                </a:solidFill>
              </a:rPr>
              <a:t>све</a:t>
            </a:r>
            <a:r>
              <a:rPr lang="fr-FR" sz="1800" b="1" dirty="0" smtClean="0">
                <a:solidFill>
                  <a:schemeClr val="tx1"/>
                </a:solidFill>
              </a:rPr>
              <a:t> </a:t>
            </a:r>
            <a:r>
              <a:rPr lang="fr-FR" sz="1800" b="1" dirty="0" err="1" smtClean="0">
                <a:solidFill>
                  <a:schemeClr val="tx1"/>
                </a:solidFill>
              </a:rPr>
              <a:t>есен</a:t>
            </a:r>
            <a:r>
              <a:rPr lang="sr-Cyrl-CS" sz="1800" b="1" dirty="0" smtClean="0">
                <a:solidFill>
                  <a:schemeClr val="tx1"/>
                </a:solidFill>
              </a:rPr>
              <a:t>ц</a:t>
            </a:r>
            <a:r>
              <a:rPr lang="fr-FR" sz="1800" b="1" dirty="0" err="1" smtClean="0">
                <a:solidFill>
                  <a:schemeClr val="tx1"/>
                </a:solidFill>
              </a:rPr>
              <a:t>ијалне</a:t>
            </a:r>
            <a:r>
              <a:rPr lang="fr-FR" sz="1800" b="1" dirty="0" smtClean="0">
                <a:solidFill>
                  <a:schemeClr val="tx1"/>
                </a:solidFill>
              </a:rPr>
              <a:t> </a:t>
            </a:r>
            <a:r>
              <a:rPr lang="fr-FR" sz="1800" b="1" dirty="0" err="1" smtClean="0">
                <a:solidFill>
                  <a:schemeClr val="tx1"/>
                </a:solidFill>
              </a:rPr>
              <a:t>аминокиселине</a:t>
            </a:r>
            <a:r>
              <a:rPr lang="sr-Latn-CS" sz="1800" b="1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83971" name="Text Box 3"/>
          <p:cNvSpPr txBox="1">
            <a:spLocks noChangeArrowheads="1"/>
          </p:cNvSpPr>
          <p:nvPr/>
        </p:nvSpPr>
        <p:spPr bwMode="auto">
          <a:xfrm>
            <a:off x="357188" y="1143000"/>
            <a:ext cx="799306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800" b="1">
                <a:latin typeface="Verdana" pitchFamily="34" charset="0"/>
              </a:rPr>
              <a:t>БЕЛАНЧЕВИНЕ-подел</a:t>
            </a:r>
            <a:r>
              <a:rPr lang="sr-Cyrl-CS" sz="2800" b="1"/>
              <a:t>е</a:t>
            </a:r>
            <a:r>
              <a:rPr lang="fr-FR" sz="1200">
                <a:latin typeface="Verdana" pitchFamily="34" charset="0"/>
              </a:rPr>
              <a:t> </a:t>
            </a:r>
            <a:endParaRPr lang="en-US" sz="2800" b="1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12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79388" y="1412875"/>
            <a:ext cx="8280400" cy="5040461"/>
          </a:xfrm>
        </p:spPr>
        <p:txBody>
          <a:bodyPr>
            <a:normAutofit/>
          </a:bodyPr>
          <a:lstStyle/>
          <a:p>
            <a:pPr marL="190500" indent="-190500" algn="just">
              <a:lnSpc>
                <a:spcPct val="80000"/>
              </a:lnSpc>
            </a:pPr>
            <a:r>
              <a:rPr lang="sr-Latn-CS" sz="4800" b="1" dirty="0" smtClean="0">
                <a:solidFill>
                  <a:schemeClr val="tx1"/>
                </a:solidFill>
              </a:rPr>
              <a:t>	</a:t>
            </a:r>
            <a:r>
              <a:rPr lang="de-DE" sz="2000" b="1" dirty="0" smtClean="0">
                <a:solidFill>
                  <a:schemeClr val="tx1"/>
                </a:solidFill>
              </a:rPr>
              <a:t>ВАРЕЊЕ БЕЛАНЧЕВИНА ЗАПОЧИЊЕ У ЖЕЛУ</a:t>
            </a:r>
            <a:r>
              <a:rPr lang="sr-Cyrl-CS" sz="2000" b="1" dirty="0" smtClean="0">
                <a:solidFill>
                  <a:schemeClr val="tx1"/>
                </a:solidFill>
              </a:rPr>
              <a:t>Ц</a:t>
            </a:r>
            <a:r>
              <a:rPr lang="de-DE" sz="2000" b="1" dirty="0" smtClean="0">
                <a:solidFill>
                  <a:schemeClr val="tx1"/>
                </a:solidFill>
              </a:rPr>
              <a:t>У ГДЕ СЕ ПОД ДЕЈСТВОМ ПЕПСИНА ОБАВЉА ПОЧЕТНА ХИДРОЛИЗА ДО ПЕПТОНА И ВЕЛИКИХ ПОЛИПЕПТИДА.</a:t>
            </a:r>
            <a:endParaRPr lang="sr-Latn-CS" sz="20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0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de-DE" sz="2000" b="1" dirty="0" smtClean="0">
                <a:solidFill>
                  <a:schemeClr val="tx1"/>
                </a:solidFill>
              </a:rPr>
              <a:t> </a:t>
            </a:r>
          </a:p>
          <a:p>
            <a:pPr marL="190500" indent="-190500" algn="just">
              <a:lnSpc>
                <a:spcPct val="80000"/>
              </a:lnSpc>
            </a:pPr>
            <a:r>
              <a:rPr lang="sr-Latn-CS" sz="2000" b="1" dirty="0" smtClean="0">
                <a:solidFill>
                  <a:schemeClr val="tx1"/>
                </a:solidFill>
              </a:rPr>
              <a:t>	</a:t>
            </a:r>
            <a:r>
              <a:rPr lang="de-DE" sz="2000" b="1" dirty="0" smtClean="0">
                <a:solidFill>
                  <a:schemeClr val="tx1"/>
                </a:solidFill>
              </a:rPr>
              <a:t>ВАРЕЊЕ СЕ НАСТАВЉА У ТАНКОМ </a:t>
            </a:r>
            <a:r>
              <a:rPr lang="sr-Cyrl-CS" sz="2000" b="1" dirty="0" smtClean="0">
                <a:solidFill>
                  <a:schemeClr val="tx1"/>
                </a:solidFill>
              </a:rPr>
              <a:t>Ц</a:t>
            </a:r>
            <a:r>
              <a:rPr lang="de-DE" sz="2000" b="1" dirty="0" smtClean="0">
                <a:solidFill>
                  <a:schemeClr val="tx1"/>
                </a:solidFill>
              </a:rPr>
              <a:t>РЕВУ ПОД УТИ</a:t>
            </a:r>
            <a:r>
              <a:rPr lang="sr-Cyrl-CS" sz="2000" b="1" dirty="0" smtClean="0">
                <a:solidFill>
                  <a:schemeClr val="tx1"/>
                </a:solidFill>
              </a:rPr>
              <a:t>Ц</a:t>
            </a:r>
            <a:r>
              <a:rPr lang="de-DE" sz="2000" b="1" dirty="0" smtClean="0">
                <a:solidFill>
                  <a:schemeClr val="tx1"/>
                </a:solidFill>
              </a:rPr>
              <a:t>АЈЕМ ПАНКРЕАСНИХ ЕНЗИМА: ТРИПСИНА, ХИМОТРИПСИНА, ЕЛАСТАЗЕ И КАРБОКСИПОЛИПЕПТИДАЗЕ А И Б.   ОВО РАЗЛАГАЊЕ ТРАЈЕ СВЕ ДОК СЕ НЕ ДОБИЈУ КОНАЧНИ ПРОДУКТИ РАЗЛАГАЊА ТЈ. ДИПЕПТИДИ, ТРИПЕПТИДИ И АМИНОКИСЕЛИНЕ.    </a:t>
            </a:r>
            <a:endParaRPr lang="sr-Latn-CS" sz="20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0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de-DE" sz="20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000" b="1" dirty="0" smtClean="0">
                <a:solidFill>
                  <a:schemeClr val="tx1"/>
                </a:solidFill>
              </a:rPr>
              <a:t>	</a:t>
            </a:r>
            <a:r>
              <a:rPr lang="de-DE" sz="2000" b="1" dirty="0" smtClean="0">
                <a:solidFill>
                  <a:schemeClr val="tx1"/>
                </a:solidFill>
              </a:rPr>
              <a:t>КОНАЧНИ ПРОДУКТИ РАЗЛАГАЊА БЕЛАНЧЕВИНА СЕ АПСОРБУЈУ У ТАНКОМ </a:t>
            </a:r>
            <a:r>
              <a:rPr lang="sr-Cyrl-CS" sz="2000" b="1" dirty="0" smtClean="0">
                <a:solidFill>
                  <a:schemeClr val="tx1"/>
                </a:solidFill>
              </a:rPr>
              <a:t>Ц</a:t>
            </a:r>
            <a:r>
              <a:rPr lang="de-DE" sz="2000" b="1" dirty="0" smtClean="0">
                <a:solidFill>
                  <a:schemeClr val="tx1"/>
                </a:solidFill>
              </a:rPr>
              <a:t>РЕВУ УЗ СПЕ</a:t>
            </a:r>
            <a:r>
              <a:rPr lang="sr-Cyrl-CS" sz="2000" b="1" dirty="0" smtClean="0">
                <a:solidFill>
                  <a:schemeClr val="tx1"/>
                </a:solidFill>
              </a:rPr>
              <a:t>Ц</a:t>
            </a:r>
            <a:r>
              <a:rPr lang="de-DE" sz="2000" b="1" dirty="0" smtClean="0">
                <a:solidFill>
                  <a:schemeClr val="tx1"/>
                </a:solidFill>
              </a:rPr>
              <a:t>ИФИЧНЕ ПРО</a:t>
            </a:r>
            <a:r>
              <a:rPr lang="sr-Cyrl-CS" sz="2000" b="1" dirty="0" smtClean="0">
                <a:solidFill>
                  <a:schemeClr val="tx1"/>
                </a:solidFill>
              </a:rPr>
              <a:t>Ц</a:t>
            </a:r>
            <a:r>
              <a:rPr lang="de-DE" sz="2000" b="1" dirty="0" smtClean="0">
                <a:solidFill>
                  <a:schemeClr val="tx1"/>
                </a:solidFill>
              </a:rPr>
              <a:t>ЕСЕ ПРИ КОЈИМА СЕ ТРОШИ ЈОН НАТРИЈУМА И ЕНЕРГИЈА.</a:t>
            </a:r>
            <a:endParaRPr lang="sr-Latn-CS" sz="2000" b="1" dirty="0" smtClean="0">
              <a:solidFill>
                <a:schemeClr val="tx1"/>
              </a:solidFill>
            </a:endParaRPr>
          </a:p>
        </p:txBody>
      </p:sp>
      <p:sp>
        <p:nvSpPr>
          <p:cNvPr id="84995" name="Text Box 3"/>
          <p:cNvSpPr txBox="1">
            <a:spLocks noChangeArrowheads="1"/>
          </p:cNvSpPr>
          <p:nvPr/>
        </p:nvSpPr>
        <p:spPr bwMode="auto">
          <a:xfrm>
            <a:off x="0" y="1000125"/>
            <a:ext cx="89296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800" b="1">
                <a:latin typeface="Verdana" pitchFamily="34" charset="0"/>
              </a:rPr>
              <a:t>БЕЛАНЧЕВИНЕ-ВАРЕЊЕ И АПСОРП</a:t>
            </a:r>
            <a:r>
              <a:rPr lang="sr-Cyrl-CS" sz="2800" b="1">
                <a:latin typeface="Verdana" pitchFamily="34" charset="0"/>
              </a:rPr>
              <a:t>Ц</a:t>
            </a:r>
            <a:r>
              <a:rPr lang="sr-Latn-CS" sz="2800" b="1">
                <a:latin typeface="Verdana" pitchFamily="34" charset="0"/>
              </a:rPr>
              <a:t>ИЈА</a:t>
            </a:r>
            <a:r>
              <a:rPr lang="fr-FR" sz="1200">
                <a:latin typeface="Verdana" pitchFamily="34" charset="0"/>
              </a:rPr>
              <a:t> </a:t>
            </a:r>
            <a:endParaRPr lang="en-US" sz="2800" b="1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148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79388" y="1412875"/>
            <a:ext cx="8280400" cy="4896445"/>
          </a:xfrm>
        </p:spPr>
        <p:txBody>
          <a:bodyPr>
            <a:normAutofit/>
          </a:bodyPr>
          <a:lstStyle/>
          <a:p>
            <a:pPr marL="190500" indent="-190500" algn="just">
              <a:lnSpc>
                <a:spcPct val="80000"/>
              </a:lnSpc>
            </a:pPr>
            <a:r>
              <a:rPr lang="sr-Latn-CS" sz="4800" b="1" dirty="0" smtClean="0">
                <a:solidFill>
                  <a:schemeClr val="tx1"/>
                </a:solidFill>
              </a:rPr>
              <a:t>	</a:t>
            </a:r>
            <a:r>
              <a:rPr lang="de-DE" sz="2000" b="1" dirty="0" smtClean="0">
                <a:solidFill>
                  <a:schemeClr val="tx1"/>
                </a:solidFill>
              </a:rPr>
              <a:t>МЕТАБОЛИЗАМ БЕЛАНЧЕВИНА СЕ ОДВИЈА У СТАЛНОЈ РАВНОТЕЖИ ИЗМЕЂУ АНАБОЛИЗМА (СТВАРАЊА СТРУКТУРНИХ И ФУНК</a:t>
            </a:r>
            <a:r>
              <a:rPr lang="sr-Cyrl-CS" sz="2000" b="1" dirty="0" smtClean="0">
                <a:solidFill>
                  <a:schemeClr val="tx1"/>
                </a:solidFill>
              </a:rPr>
              <a:t>Ц</a:t>
            </a:r>
            <a:r>
              <a:rPr lang="de-DE" sz="2000" b="1" dirty="0" smtClean="0">
                <a:solidFill>
                  <a:schemeClr val="tx1"/>
                </a:solidFill>
              </a:rPr>
              <a:t>ИОНАЛНИХ ПРОТЕИНА) И КАТАБОЛИЗМА (РАЗГРАДЊЕ ТКИВНИХ И ФУНК</a:t>
            </a:r>
            <a:r>
              <a:rPr lang="sr-Cyrl-CS" sz="2000" b="1" dirty="0" smtClean="0">
                <a:solidFill>
                  <a:schemeClr val="tx1"/>
                </a:solidFill>
              </a:rPr>
              <a:t>Ц</a:t>
            </a:r>
            <a:r>
              <a:rPr lang="de-DE" sz="2000" b="1" dirty="0" smtClean="0">
                <a:solidFill>
                  <a:schemeClr val="tx1"/>
                </a:solidFill>
              </a:rPr>
              <a:t>ИОНАЛНИХ ПРОТЕИНА).</a:t>
            </a:r>
            <a:endParaRPr lang="sr-Latn-CS" sz="20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0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de-DE" sz="20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000" b="1" dirty="0" smtClean="0">
                <a:solidFill>
                  <a:schemeClr val="tx1"/>
                </a:solidFill>
              </a:rPr>
              <a:t>	</a:t>
            </a:r>
            <a:r>
              <a:rPr lang="de-DE" sz="2000" b="1" dirty="0" smtClean="0">
                <a:solidFill>
                  <a:schemeClr val="tx1"/>
                </a:solidFill>
              </a:rPr>
              <a:t>У ЕКСТРЕМНИМ СЛУЧАЈЕВИМА МЕТАБОЛИЗАМ БЕЛАНЧЕВИНА МОЖЕ ПОСЛУЖИТИ У ЕНЕРГЕТСКЕ СВРХЕ!</a:t>
            </a:r>
            <a:endParaRPr lang="sr-Latn-CS" sz="20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0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de-DE" sz="20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000" b="1" dirty="0" smtClean="0">
                <a:solidFill>
                  <a:schemeClr val="tx1"/>
                </a:solidFill>
              </a:rPr>
              <a:t>	</a:t>
            </a:r>
            <a:r>
              <a:rPr lang="de-DE" sz="2000" b="1" dirty="0" smtClean="0">
                <a:solidFill>
                  <a:schemeClr val="tx1"/>
                </a:solidFill>
              </a:rPr>
              <a:t>НА МЕТАБОЛИЗАМ БЕЛАНЧЕВИНА СЕ ОДВИЈА ПОД УТИ</a:t>
            </a:r>
            <a:r>
              <a:rPr lang="sr-Cyrl-CS" sz="2000" b="1" dirty="0" smtClean="0">
                <a:solidFill>
                  <a:schemeClr val="tx1"/>
                </a:solidFill>
              </a:rPr>
              <a:t>Ц</a:t>
            </a:r>
            <a:r>
              <a:rPr lang="de-DE" sz="2000" b="1" dirty="0" smtClean="0">
                <a:solidFill>
                  <a:schemeClr val="tx1"/>
                </a:solidFill>
              </a:rPr>
              <a:t>АЈЕМ ВЕЛИКОГ БРОЈА ХОРМОНА. ПОСЕБНО СУ ЗНАЧАЈНИ: ХОРМОН РАСТА, ИНСУЛИН ХОРМОНИ ПОЛНИХ ЖЛЕЗДА И КОРЕ НАДБУБРЕГА.</a:t>
            </a:r>
            <a:r>
              <a:rPr lang="de-DE" sz="2000" dirty="0" smtClean="0">
                <a:solidFill>
                  <a:schemeClr val="tx1"/>
                </a:solidFill>
              </a:rPr>
              <a:t> </a:t>
            </a:r>
            <a:endParaRPr lang="sr-Latn-CS" sz="2000" dirty="0" smtClean="0">
              <a:solidFill>
                <a:schemeClr val="tx1"/>
              </a:solidFill>
            </a:endParaRPr>
          </a:p>
        </p:txBody>
      </p:sp>
      <p:sp>
        <p:nvSpPr>
          <p:cNvPr id="86019" name="Text Box 3"/>
          <p:cNvSpPr txBox="1">
            <a:spLocks noChangeArrowheads="1"/>
          </p:cNvSpPr>
          <p:nvPr/>
        </p:nvSpPr>
        <p:spPr bwMode="auto">
          <a:xfrm>
            <a:off x="468313" y="1052513"/>
            <a:ext cx="799306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800" b="1">
                <a:latin typeface="Verdana" pitchFamily="34" charset="0"/>
              </a:rPr>
              <a:t>БЕЛАНЧЕВИНЕ-МЕТАБОЛИЗАМ</a:t>
            </a:r>
            <a:r>
              <a:rPr lang="fr-FR" sz="1200">
                <a:latin typeface="Verdana" pitchFamily="34" charset="0"/>
              </a:rPr>
              <a:t> </a:t>
            </a:r>
            <a:endParaRPr lang="en-US" sz="2800" b="1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385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520825"/>
          </a:xfrm>
        </p:spPr>
        <p:txBody>
          <a:bodyPr/>
          <a:lstStyle/>
          <a:p>
            <a:pPr eaLnBrk="1" hangingPunct="1"/>
            <a:r>
              <a:rPr lang="en-US" sz="3400" b="1" smtClean="0"/>
              <a:t>Улоге протеина у организму</a:t>
            </a:r>
          </a:p>
        </p:txBody>
      </p:sp>
      <p:graphicFrame>
        <p:nvGraphicFramePr>
          <p:cNvPr id="2" name="Diagram 1"/>
          <p:cNvGraphicFramePr/>
          <p:nvPr/>
        </p:nvGraphicFramePr>
        <p:xfrm>
          <a:off x="0" y="1219200"/>
          <a:ext cx="9144000" cy="563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87181157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4763" y="1196975"/>
            <a:ext cx="9144000" cy="914400"/>
          </a:xfrm>
        </p:spPr>
        <p:txBody>
          <a:bodyPr/>
          <a:lstStyle/>
          <a:p>
            <a:pPr eaLnBrk="1" hangingPunct="1"/>
            <a:r>
              <a:rPr lang="en-US" sz="3400" smtClean="0"/>
              <a:t>Дневне потребе за беланчевинама</a:t>
            </a:r>
          </a:p>
        </p:txBody>
      </p:sp>
      <p:sp>
        <p:nvSpPr>
          <p:cNvPr id="189443" name="Rectangle 14"/>
          <p:cNvSpPr>
            <a:spLocks noChangeArrowheads="1"/>
          </p:cNvSpPr>
          <p:nvPr/>
        </p:nvSpPr>
        <p:spPr bwMode="auto">
          <a:xfrm>
            <a:off x="1219200" y="2971800"/>
            <a:ext cx="1905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sr-Latn-RS"/>
          </a:p>
        </p:txBody>
      </p:sp>
      <p:sp>
        <p:nvSpPr>
          <p:cNvPr id="189444" name="Rectangle 3"/>
          <p:cNvSpPr>
            <a:spLocks noChangeArrowheads="1"/>
          </p:cNvSpPr>
          <p:nvPr/>
        </p:nvSpPr>
        <p:spPr bwMode="auto">
          <a:xfrm>
            <a:off x="33338" y="2708275"/>
            <a:ext cx="8964612" cy="379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>
              <a:spcBef>
                <a:spcPct val="20000"/>
              </a:spcBef>
              <a:buClr>
                <a:schemeClr val="accent2"/>
              </a:buClr>
            </a:pPr>
            <a:r>
              <a:rPr lang="sr-Latn-CS" sz="2100"/>
              <a:t>Здрава одрасла особа           	 </a:t>
            </a:r>
            <a:r>
              <a:rPr lang="en-US" sz="2100"/>
              <a:t>	         </a:t>
            </a:r>
            <a:r>
              <a:rPr lang="sr-Latn-CS" sz="2100"/>
              <a:t>0,8 </a:t>
            </a:r>
            <a:r>
              <a:rPr lang="en-US" sz="2100"/>
              <a:t>g</a:t>
            </a:r>
            <a:r>
              <a:rPr lang="sr-Latn-CS" sz="2100"/>
              <a:t>/</a:t>
            </a:r>
            <a:r>
              <a:rPr lang="en-US" sz="2100"/>
              <a:t>kg</a:t>
            </a:r>
            <a:r>
              <a:rPr lang="sr-Latn-CS" sz="2100"/>
              <a:t> телесне масе</a:t>
            </a:r>
          </a:p>
          <a:p>
            <a:pPr marL="469900" indent="-469900">
              <a:spcBef>
                <a:spcPct val="20000"/>
              </a:spcBef>
              <a:buClr>
                <a:schemeClr val="accent2"/>
              </a:buClr>
            </a:pPr>
            <a:r>
              <a:rPr lang="sr-Latn-CS" sz="2100"/>
              <a:t>У периоду адолесценције      		 </a:t>
            </a:r>
            <a:r>
              <a:rPr lang="en-US" sz="2100"/>
              <a:t>        </a:t>
            </a:r>
            <a:r>
              <a:rPr lang="sr-Latn-CS" sz="2100"/>
              <a:t>0,9 </a:t>
            </a:r>
            <a:r>
              <a:rPr lang="en-US" sz="2100"/>
              <a:t>g</a:t>
            </a:r>
            <a:r>
              <a:rPr lang="sr-Latn-CS" sz="2100"/>
              <a:t>/</a:t>
            </a:r>
            <a:r>
              <a:rPr lang="en-US" sz="2100"/>
              <a:t>kg</a:t>
            </a:r>
            <a:r>
              <a:rPr lang="sr-Latn-CS" sz="2100"/>
              <a:t> г телесне масе</a:t>
            </a:r>
          </a:p>
          <a:p>
            <a:pPr marL="469900" indent="-469900">
              <a:spcBef>
                <a:spcPct val="20000"/>
              </a:spcBef>
              <a:buClr>
                <a:schemeClr val="accent2"/>
              </a:buClr>
            </a:pPr>
            <a:r>
              <a:rPr lang="sr-Latn-CS" sz="2100"/>
              <a:t>Спортови издржљивости         </a:t>
            </a:r>
            <a:r>
              <a:rPr lang="en-US" sz="2100"/>
              <a:t> </a:t>
            </a:r>
            <a:r>
              <a:rPr lang="sr-Latn-CS" sz="2100"/>
              <a:t> </a:t>
            </a:r>
            <a:r>
              <a:rPr lang="en-US" sz="2100"/>
              <a:t> </a:t>
            </a:r>
            <a:r>
              <a:rPr lang="sr-Latn-CS" sz="2100" b="1"/>
              <a:t>1,2 до 1,4 </a:t>
            </a:r>
            <a:r>
              <a:rPr lang="en-US" sz="2100" b="1"/>
              <a:t>g</a:t>
            </a:r>
            <a:r>
              <a:rPr lang="sr-Latn-CS" sz="2100" b="1"/>
              <a:t>/</a:t>
            </a:r>
            <a:r>
              <a:rPr lang="en-US" sz="2100" b="1"/>
              <a:t>kg</a:t>
            </a:r>
            <a:r>
              <a:rPr lang="sr-Latn-CS" sz="2100" b="1"/>
              <a:t> г телесне масе</a:t>
            </a:r>
          </a:p>
          <a:p>
            <a:pPr marL="469900" indent="-469900">
              <a:spcBef>
                <a:spcPct val="20000"/>
              </a:spcBef>
              <a:buClr>
                <a:schemeClr val="accent2"/>
              </a:buClr>
            </a:pPr>
            <a:r>
              <a:rPr lang="sr-Latn-CS" sz="2100"/>
              <a:t>Спортови снаге и брзине     	    </a:t>
            </a:r>
            <a:r>
              <a:rPr lang="en-US" sz="2100"/>
              <a:t>   </a:t>
            </a:r>
            <a:r>
              <a:rPr lang="sr-Latn-CS" sz="2100" b="1"/>
              <a:t>1,2 до 1,8 </a:t>
            </a:r>
            <a:r>
              <a:rPr lang="en-US" sz="2100" b="1"/>
              <a:t>g</a:t>
            </a:r>
            <a:r>
              <a:rPr lang="sr-Latn-CS" sz="2100" b="1"/>
              <a:t>/</a:t>
            </a:r>
            <a:r>
              <a:rPr lang="en-US" sz="2100" b="1"/>
              <a:t>kg</a:t>
            </a:r>
            <a:r>
              <a:rPr lang="sr-Latn-CS" sz="2100" b="1"/>
              <a:t>  телесне масе</a:t>
            </a:r>
            <a:endParaRPr lang="en-US" sz="2100" b="1"/>
          </a:p>
          <a:p>
            <a:pPr marL="469900" indent="-469900">
              <a:spcBef>
                <a:spcPct val="20000"/>
              </a:spcBef>
              <a:buClr>
                <a:schemeClr val="accent2"/>
              </a:buClr>
            </a:pPr>
            <a:r>
              <a:rPr lang="en-US" sz="2100"/>
              <a:t>Бодибилдинг</a:t>
            </a:r>
            <a:r>
              <a:rPr lang="sr-Latn-CS" sz="2100"/>
              <a:t>                                  </a:t>
            </a:r>
            <a:r>
              <a:rPr lang="en-US" sz="2100"/>
              <a:t>         </a:t>
            </a:r>
            <a:r>
              <a:rPr lang="sr-Latn-CS" sz="2100" b="1"/>
              <a:t>2 до </a:t>
            </a:r>
            <a:r>
              <a:rPr lang="en-US" sz="2100" b="1"/>
              <a:t>g</a:t>
            </a:r>
            <a:r>
              <a:rPr lang="sr-Latn-CS" sz="2100" b="1"/>
              <a:t>/</a:t>
            </a:r>
            <a:r>
              <a:rPr lang="en-US" sz="2100" b="1"/>
              <a:t>kg</a:t>
            </a:r>
            <a:r>
              <a:rPr lang="sr-Latn-CS" sz="2100" b="1"/>
              <a:t> телесне масе</a:t>
            </a:r>
            <a:endParaRPr lang="en-US" sz="2100" b="1"/>
          </a:p>
          <a:p>
            <a:pPr marL="469900" indent="-469900">
              <a:spcBef>
                <a:spcPct val="20000"/>
              </a:spcBef>
              <a:buClr>
                <a:schemeClr val="accent2"/>
              </a:buClr>
            </a:pPr>
            <a:endParaRPr lang="sr-Latn-CS" sz="2100"/>
          </a:p>
          <a:p>
            <a:pPr marL="469900" indent="-469900">
              <a:spcBef>
                <a:spcPct val="20000"/>
              </a:spcBef>
              <a:buClr>
                <a:schemeClr val="accent2"/>
              </a:buClr>
            </a:pPr>
            <a:endParaRPr lang="sr-Latn-CS" sz="2100"/>
          </a:p>
          <a:p>
            <a:pPr marL="469900" indent="-469900">
              <a:spcBef>
                <a:spcPct val="20000"/>
              </a:spcBef>
              <a:buClr>
                <a:schemeClr val="accent2"/>
              </a:buClr>
            </a:pPr>
            <a:r>
              <a:rPr lang="en-US" sz="2100"/>
              <a:t>У савременој исхрани унос протеина учествује са око </a:t>
            </a:r>
            <a:r>
              <a:rPr lang="en-US" sz="2100" b="1"/>
              <a:t>10 до 15% </a:t>
            </a:r>
          </a:p>
          <a:p>
            <a:pPr marL="469900" indent="-469900">
              <a:spcBef>
                <a:spcPct val="20000"/>
              </a:spcBef>
              <a:buClr>
                <a:schemeClr val="accent2"/>
              </a:buClr>
            </a:pPr>
            <a:r>
              <a:rPr lang="en-US" sz="2100" b="1"/>
              <a:t>	(20%) </a:t>
            </a:r>
            <a:r>
              <a:rPr lang="en-US" sz="2100"/>
              <a:t>дневног калоријског уноса - </a:t>
            </a:r>
            <a:r>
              <a:rPr lang="en-US" sz="2100" u="sng"/>
              <a:t>оптимално 15%</a:t>
            </a:r>
            <a:r>
              <a:rPr lang="en-US" sz="2100"/>
              <a:t> </a:t>
            </a:r>
            <a:endParaRPr lang="en-US" sz="2100" u="sng"/>
          </a:p>
        </p:txBody>
      </p:sp>
    </p:spTree>
    <p:extLst>
      <p:ext uri="{BB962C8B-B14F-4D97-AF65-F5344CB8AC3E}">
        <p14:creationId xmlns:p14="http://schemas.microsoft.com/office/powerpoint/2010/main" val="41757466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Content Placeholder 2"/>
          <p:cNvSpPr>
            <a:spLocks noGrp="1"/>
          </p:cNvSpPr>
          <p:nvPr>
            <p:ph idx="4294967295"/>
          </p:nvPr>
        </p:nvSpPr>
        <p:spPr>
          <a:xfrm>
            <a:off x="468313" y="1196975"/>
            <a:ext cx="8229600" cy="6172200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sr-Latn-CS" sz="2000" smtClean="0"/>
              <a:t>Унети протеини, уколико у организму постоји дефицит угљених хидрата, могу да се претворе у глукозу и тиме организму обезбеде неопходну енергију, па на тај начин, поред своје основне градивне улоге, имају и енергетску.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sr-Latn-CS" sz="2000" smtClean="0"/>
              <a:t>     Да протеини не би изгубили своју основну градивну функцију, потребно је уносити довољно енергетског материјала, па се зато и каже да угљени хидрати штите протеине.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sr-Latn-CS" sz="2000" smtClean="0"/>
              <a:t>     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sr-Latn-CS" sz="2000" smtClean="0"/>
              <a:t>     Протеини, такодје, могу да буду конвертовани у масне киселине и искоришћени као основ за стварање масти. И коначно, аминокиселине које нису ушле ни у један процес претварају се у уреу и излучују из организма. </a:t>
            </a:r>
            <a:endParaRPr lang="en-US" sz="2000" smtClean="0"/>
          </a:p>
          <a:p>
            <a:pPr algn="just">
              <a:lnSpc>
                <a:spcPct val="80000"/>
              </a:lnSpc>
            </a:pPr>
            <a:endParaRPr lang="sr-Latn-CS" sz="2000" smtClean="0"/>
          </a:p>
          <a:p>
            <a:pPr algn="just">
              <a:lnSpc>
                <a:spcPct val="80000"/>
              </a:lnSpc>
            </a:pPr>
            <a:r>
              <a:rPr lang="sr-Latn-CS" sz="2000" smtClean="0"/>
              <a:t>Препоруке су да свакодневно треба уносити 0.8 г протеина по кг телесне тежине, за здраве особе са нормалном физичком активношћу.</a:t>
            </a:r>
          </a:p>
          <a:p>
            <a:pPr algn="just">
              <a:lnSpc>
                <a:spcPct val="80000"/>
              </a:lnSpc>
            </a:pPr>
            <a:endParaRPr lang="sr-Latn-CS" sz="2000" smtClean="0"/>
          </a:p>
          <a:p>
            <a:pPr algn="just">
              <a:lnSpc>
                <a:spcPct val="80000"/>
              </a:lnSpc>
            </a:pPr>
            <a:r>
              <a:rPr lang="sr-Latn-CS" sz="2000" smtClean="0"/>
              <a:t>Прекомеран унос протеина може да доведе до прекомерне тежине, дехидратације и губитка калцијума у организму. </a:t>
            </a:r>
            <a:endParaRPr lang="en-US" sz="2000" smtClean="0"/>
          </a:p>
          <a:p>
            <a:pPr algn="just">
              <a:lnSpc>
                <a:spcPct val="80000"/>
              </a:lnSpc>
            </a:pPr>
            <a:endParaRPr lang="en-US" sz="2000" smtClean="0"/>
          </a:p>
        </p:txBody>
      </p:sp>
    </p:spTree>
    <p:extLst>
      <p:ext uri="{BB962C8B-B14F-4D97-AF65-F5344CB8AC3E}">
        <p14:creationId xmlns:p14="http://schemas.microsoft.com/office/powerpoint/2010/main" val="2832049889"/>
      </p:ext>
    </p:extLst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23850" y="1143000"/>
            <a:ext cx="8610600" cy="5715000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defRPr/>
            </a:pPr>
            <a:r>
              <a:rPr lang="sr-Latn-CS" sz="2000" smtClean="0"/>
              <a:t>Масти представљају највећи енергетски извор за организам. Маст има енергетску улогу у организму. Уколико се у организам унесе више масти него што је потребно оне се депонују у виду масног ткива, тј. у ћелијама са великим шупљим вакуолама које служе као складишта за молекуле масти.</a:t>
            </a:r>
          </a:p>
          <a:p>
            <a:pPr algn="just">
              <a:lnSpc>
                <a:spcPct val="80000"/>
              </a:lnSpc>
              <a:buFontTx/>
              <a:buNone/>
              <a:defRPr/>
            </a:pPr>
            <a:r>
              <a:rPr lang="sr-Latn-CS" sz="2000" smtClean="0"/>
              <a:t>     Ови депои масти нису само енергетска резерва, већ и резерва липосолубилних витамина и других супстанци које се налазе растворене у мастима. Организам масне ћелије формира до 2 године живота, што значи да се гојазност у младости може наставити и до краја живота. </a:t>
            </a:r>
          </a:p>
          <a:p>
            <a:pPr algn="just">
              <a:lnSpc>
                <a:spcPct val="80000"/>
              </a:lnSpc>
              <a:defRPr/>
            </a:pPr>
            <a:endParaRPr lang="en-US" sz="2000" smtClean="0"/>
          </a:p>
          <a:p>
            <a:pPr algn="just">
              <a:lnSpc>
                <a:spcPct val="80000"/>
              </a:lnSpc>
              <a:defRPr/>
            </a:pPr>
            <a:r>
              <a:rPr lang="sr-Latn-CS" sz="2000" smtClean="0"/>
              <a:t>Дуготрајно и напорно тренирање доводи до искоришћавања масти из депоа, чиме организам себи обезбеђује потребну енергију. Обзиром на то да је потребно, у периоду такмичења, повећати енергетску вредност оброка допушта се да масти чине 33-37% од укупне енергетске вредности дневног уноса хране.</a:t>
            </a:r>
          </a:p>
          <a:p>
            <a:pPr algn="just">
              <a:lnSpc>
                <a:spcPct val="80000"/>
              </a:lnSpc>
              <a:defRPr/>
            </a:pPr>
            <a:endParaRPr lang="sr-Latn-CS" sz="2000" smtClean="0"/>
          </a:p>
          <a:p>
            <a:pPr algn="just">
              <a:lnSpc>
                <a:spcPct val="80000"/>
              </a:lnSpc>
              <a:defRPr/>
            </a:pPr>
            <a:r>
              <a:rPr lang="sr-Latn-CS" sz="2000" smtClean="0"/>
              <a:t>Такође, треба водити рачуна да се не претера са уношењем масти јер се вишак нагомилава у ткивима субкутано и у мишићном интерстицијуму и самим мишићним ћелијама што, поред настанка гојазности, доводи и до смањења способности</a:t>
            </a:r>
            <a:r>
              <a:rPr lang="sr-Latn-CS" sz="2200" smtClean="0"/>
              <a:t>. </a:t>
            </a:r>
            <a:endParaRPr lang="en-US" sz="2200" smtClean="0"/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sr-Latn-CS" sz="11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 </a:t>
            </a:r>
            <a:endParaRPr lang="en-US" sz="1100" smtClean="0"/>
          </a:p>
          <a:p>
            <a:pPr>
              <a:lnSpc>
                <a:spcPct val="80000"/>
              </a:lnSpc>
              <a:defRPr/>
            </a:pPr>
            <a:endParaRPr lang="en-US" sz="1100" smtClean="0"/>
          </a:p>
        </p:txBody>
      </p:sp>
    </p:spTree>
    <p:extLst>
      <p:ext uri="{BB962C8B-B14F-4D97-AF65-F5344CB8AC3E}">
        <p14:creationId xmlns:p14="http://schemas.microsoft.com/office/powerpoint/2010/main" val="3527302797"/>
      </p:ext>
    </p:extLst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sz="2800" smtClean="0">
                <a:solidFill>
                  <a:schemeClr val="hlink"/>
                </a:solidFill>
              </a:rPr>
              <a:t>МАСТИ</a:t>
            </a:r>
            <a:endParaRPr lang="en-US" sz="2800" smtClean="0">
              <a:solidFill>
                <a:schemeClr val="hlink"/>
              </a:solidFill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5100" y="1371600"/>
            <a:ext cx="8902700" cy="3962400"/>
          </a:xfrm>
        </p:spPr>
        <p:txBody>
          <a:bodyPr/>
          <a:lstStyle/>
          <a:p>
            <a:pPr eaLnBrk="1" hangingPunct="1">
              <a:buSzTx/>
              <a:buFontTx/>
              <a:buChar char="•"/>
              <a:defRPr/>
            </a:pPr>
            <a:r>
              <a:rPr lang="sr-Cyrl-CS" sz="2400" b="1" dirty="0" smtClean="0"/>
              <a:t>ТРИГЛИЦЕРИДИ</a:t>
            </a:r>
            <a:r>
              <a:rPr lang="sr-Latn-CS" sz="2400" b="1" dirty="0" smtClean="0"/>
              <a:t> (</a:t>
            </a:r>
            <a:r>
              <a:rPr lang="sr-Cyrl-CS" sz="2400" b="1" dirty="0" smtClean="0"/>
              <a:t>САДРЖЕ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МАСНЕ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КИСЕЛИНЕ</a:t>
            </a:r>
            <a:r>
              <a:rPr lang="sr-Latn-CS" sz="2400" b="1" dirty="0" smtClean="0"/>
              <a:t>)</a:t>
            </a:r>
            <a:endParaRPr lang="en-US" sz="2400" b="1" dirty="0" smtClean="0"/>
          </a:p>
          <a:p>
            <a:pPr eaLnBrk="1" hangingPunct="1">
              <a:buSzTx/>
              <a:buFontTx/>
              <a:buChar char="•"/>
              <a:defRPr/>
            </a:pPr>
            <a:r>
              <a:rPr lang="sr-Cyrl-CS" sz="2400" b="1" dirty="0" smtClean="0"/>
              <a:t>ФОСФОЛИПИДИ</a:t>
            </a:r>
            <a:r>
              <a:rPr lang="sr-Latn-CS" sz="2400" b="1" dirty="0" smtClean="0"/>
              <a:t> (</a:t>
            </a:r>
            <a:r>
              <a:rPr lang="sr-Cyrl-CS" sz="2400" b="1" dirty="0" smtClean="0"/>
              <a:t>САДРЖЕ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МАСНЕ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КИСЕЛИНЕ</a:t>
            </a:r>
            <a:r>
              <a:rPr lang="sr-Latn-CS" sz="2400" b="1" dirty="0" smtClean="0"/>
              <a:t>)</a:t>
            </a:r>
            <a:endParaRPr lang="en-US" sz="2400" b="1" dirty="0" smtClean="0"/>
          </a:p>
          <a:p>
            <a:pPr eaLnBrk="1" hangingPunct="1">
              <a:buSzTx/>
              <a:buFontTx/>
              <a:buChar char="•"/>
              <a:defRPr/>
            </a:pPr>
            <a:r>
              <a:rPr lang="sr-Cyrl-CS" sz="2400" b="1" dirty="0" smtClean="0"/>
              <a:t>СТЕРОЛИ</a:t>
            </a:r>
            <a:r>
              <a:rPr lang="en-US" sz="2400" b="1" dirty="0" smtClean="0"/>
              <a:t> </a:t>
            </a:r>
            <a:r>
              <a:rPr lang="sr-Latn-CS" sz="2400" b="1" dirty="0" smtClean="0"/>
              <a:t>(</a:t>
            </a:r>
            <a:r>
              <a:rPr lang="sr-Cyrl-CS" sz="2400" b="1" dirty="0" smtClean="0"/>
              <a:t>ХОЛЕСТЕРОЛ</a:t>
            </a:r>
            <a:r>
              <a:rPr lang="sr-Latn-CS" sz="2400" b="1" dirty="0" smtClean="0"/>
              <a:t>)</a:t>
            </a:r>
          </a:p>
          <a:p>
            <a:pPr eaLnBrk="1" hangingPunct="1">
              <a:buSzTx/>
              <a:buFontTx/>
              <a:buChar char="•"/>
              <a:defRPr/>
            </a:pPr>
            <a:endParaRPr lang="sr-Latn-CS" sz="1000" b="1" dirty="0" smtClean="0"/>
          </a:p>
          <a:p>
            <a:pPr eaLnBrk="1" hangingPunct="1">
              <a:buSzTx/>
              <a:buFontTx/>
              <a:buChar char="•"/>
              <a:defRPr/>
            </a:pPr>
            <a:r>
              <a:rPr lang="sr-Cyrl-CS" sz="2400" b="1" dirty="0" smtClean="0"/>
              <a:t>ПРИ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САГОРЕВАЊУ</a:t>
            </a:r>
            <a:r>
              <a:rPr lang="sr-Latn-CS" sz="2400" b="1" dirty="0" smtClean="0"/>
              <a:t> 1</a:t>
            </a:r>
            <a:r>
              <a:rPr lang="sr-Cyrl-CS" sz="2400" b="1" dirty="0" smtClean="0"/>
              <a:t>гр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МАСТИ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ДАЈЕ</a:t>
            </a:r>
            <a:r>
              <a:rPr lang="sr-Latn-CS" sz="2400" b="1" dirty="0" smtClean="0"/>
              <a:t> 9,3 </a:t>
            </a:r>
            <a:r>
              <a:rPr lang="sr-Cyrl-CS" sz="2400" b="1" dirty="0" smtClean="0"/>
              <a:t>кцал</a:t>
            </a:r>
            <a:r>
              <a:rPr lang="sr-Latn-CS" sz="2400" b="1" dirty="0" smtClean="0"/>
              <a:t> </a:t>
            </a:r>
          </a:p>
          <a:p>
            <a:pPr eaLnBrk="1" hangingPunct="1">
              <a:buSzTx/>
              <a:buFontTx/>
              <a:buNone/>
              <a:defRPr/>
            </a:pPr>
            <a:r>
              <a:rPr lang="sr-Latn-CS" sz="2400" b="1" dirty="0" smtClean="0"/>
              <a:t>     (</a:t>
            </a:r>
            <a:r>
              <a:rPr lang="sr-Cyrl-CS" sz="2400" b="1" dirty="0" smtClean="0"/>
              <a:t>УГЉЕНИ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ХИДРАТИ</a:t>
            </a:r>
            <a:r>
              <a:rPr lang="sr-Latn-CS" sz="2400" b="1" dirty="0" smtClean="0"/>
              <a:t> 4,1 </a:t>
            </a:r>
            <a:r>
              <a:rPr lang="sr-Cyrl-CS" sz="2400" b="1" dirty="0" smtClean="0"/>
              <a:t>кцал</a:t>
            </a:r>
            <a:r>
              <a:rPr lang="sr-Latn-CS" sz="2400" b="1" dirty="0" smtClean="0"/>
              <a:t>)</a:t>
            </a:r>
          </a:p>
          <a:p>
            <a:pPr eaLnBrk="1" hangingPunct="1">
              <a:buSzTx/>
              <a:buFontTx/>
              <a:buNone/>
              <a:defRPr/>
            </a:pPr>
            <a:endParaRPr lang="sr-Latn-CS" sz="1000" b="1" dirty="0" smtClean="0"/>
          </a:p>
          <a:p>
            <a:pPr eaLnBrk="1" hangingPunct="1">
              <a:buSzTx/>
              <a:buFontTx/>
              <a:buChar char="•"/>
              <a:defRPr/>
            </a:pPr>
            <a:r>
              <a:rPr lang="sr-Cyrl-CS" sz="2400" b="1" dirty="0" smtClean="0"/>
              <a:t>ОБЕЗБЕЂУЈУ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ДО</a:t>
            </a:r>
            <a:r>
              <a:rPr lang="sr-Latn-CS" sz="2400" b="1" dirty="0" smtClean="0"/>
              <a:t> 30% </a:t>
            </a:r>
            <a:r>
              <a:rPr lang="sr-Cyrl-CS" sz="2400" b="1" dirty="0" smtClean="0"/>
              <a:t>ЕНЕРГЕТСКИХ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ПОТРЕБА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ОРГАНИЗМА</a:t>
            </a:r>
            <a:r>
              <a:rPr lang="sr-Latn-CS" sz="2400" b="1" dirty="0" smtClean="0"/>
              <a:t> (</a:t>
            </a:r>
            <a:r>
              <a:rPr lang="sr-Cyrl-CS" sz="2400" b="1" dirty="0" smtClean="0"/>
              <a:t>КОД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ОДОЧАДИ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И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ДЕЦЕ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ДО</a:t>
            </a:r>
            <a:r>
              <a:rPr lang="sr-Latn-CS" sz="2400" b="1" dirty="0" smtClean="0"/>
              <a:t> 6 </a:t>
            </a:r>
            <a:r>
              <a:rPr lang="sr-Cyrl-CS" sz="2400" b="1" dirty="0" smtClean="0"/>
              <a:t>ГОД</a:t>
            </a:r>
            <a:r>
              <a:rPr lang="sr-Latn-CS" sz="2400" b="1" dirty="0" smtClean="0"/>
              <a:t>. 25-40%)</a:t>
            </a:r>
            <a:endParaRPr lang="en-US" sz="2400" b="1" dirty="0" smtClean="0"/>
          </a:p>
          <a:p>
            <a:pPr marL="0" indent="0" eaLnBrk="1" hangingPunct="1">
              <a:buSzTx/>
              <a:buNone/>
              <a:defRPr/>
            </a:pPr>
            <a:endParaRPr lang="en-US" sz="2400" b="1" dirty="0" smtClean="0">
              <a:solidFill>
                <a:schemeClr val="hlink"/>
              </a:solidFill>
            </a:endParaRPr>
          </a:p>
        </p:txBody>
      </p:sp>
      <p:sp>
        <p:nvSpPr>
          <p:cNvPr id="58372" name="Text Box 5"/>
          <p:cNvSpPr txBox="1">
            <a:spLocks noChangeArrowheads="1"/>
          </p:cNvSpPr>
          <p:nvPr/>
        </p:nvSpPr>
        <p:spPr bwMode="auto">
          <a:xfrm>
            <a:off x="119063" y="4930775"/>
            <a:ext cx="8629401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sr-Cyrl-CS" sz="2400" b="1" dirty="0" smtClean="0"/>
              <a:t>ДУГОЛАНЧАНЕ</a:t>
            </a:r>
            <a:r>
              <a:rPr lang="sr-Latn-CS" sz="2400" b="1" dirty="0" smtClean="0"/>
              <a:t> </a:t>
            </a:r>
            <a:r>
              <a:rPr lang="sr-Latn-CS" sz="2400" b="1" dirty="0"/>
              <a:t>(14 </a:t>
            </a:r>
            <a:r>
              <a:rPr lang="sr-Cyrl-CS" sz="2400" b="1" dirty="0"/>
              <a:t>И</a:t>
            </a:r>
            <a:r>
              <a:rPr lang="sr-Latn-CS" sz="2400" b="1" dirty="0"/>
              <a:t> </a:t>
            </a:r>
            <a:r>
              <a:rPr lang="sr-Cyrl-CS" sz="2400" b="1" dirty="0"/>
              <a:t>ВИШЕ</a:t>
            </a:r>
            <a:r>
              <a:rPr lang="sr-Latn-CS" sz="2400" b="1" dirty="0"/>
              <a:t> </a:t>
            </a:r>
            <a:r>
              <a:rPr lang="en-US" sz="2400" b="1" dirty="0" smtClean="0"/>
              <a:t>C</a:t>
            </a:r>
            <a:r>
              <a:rPr lang="sr-Latn-CS" sz="2400" b="1" dirty="0" smtClean="0"/>
              <a:t>), </a:t>
            </a:r>
            <a:endParaRPr lang="en-US" sz="2400" b="1" dirty="0" smtClean="0"/>
          </a:p>
          <a:p>
            <a:r>
              <a:rPr lang="sr-Cyrl-CS" sz="2400" b="1" dirty="0" smtClean="0"/>
              <a:t>СРЕДЊЕЛАНЧАНЕ</a:t>
            </a:r>
            <a:r>
              <a:rPr lang="sr-Latn-CS" sz="2400" b="1" dirty="0" smtClean="0"/>
              <a:t> </a:t>
            </a:r>
            <a:r>
              <a:rPr lang="sr-Latn-CS" sz="2400" b="1" dirty="0"/>
              <a:t>(6-12 </a:t>
            </a:r>
            <a:r>
              <a:rPr lang="en-US" sz="2400" b="1" dirty="0" smtClean="0"/>
              <a:t>C</a:t>
            </a:r>
            <a:r>
              <a:rPr lang="sr-Latn-CS" sz="2400" b="1" dirty="0" smtClean="0"/>
              <a:t>)</a:t>
            </a:r>
            <a:endParaRPr lang="en-US" sz="2400" b="1" dirty="0" smtClean="0"/>
          </a:p>
          <a:p>
            <a:r>
              <a:rPr lang="sr-Cyrl-CS" sz="2400" b="1" dirty="0" smtClean="0"/>
              <a:t>КРАТКОЛАНЧАНЕ</a:t>
            </a:r>
            <a:r>
              <a:rPr lang="sr-Latn-CS" sz="2400" b="1" dirty="0" smtClean="0"/>
              <a:t> </a:t>
            </a:r>
            <a:r>
              <a:rPr lang="sr-Latn-CS" sz="2400" b="1" dirty="0"/>
              <a:t>(</a:t>
            </a:r>
            <a:r>
              <a:rPr lang="sr-Cyrl-CS" sz="2400" b="1" dirty="0"/>
              <a:t>МАЊЕ</a:t>
            </a:r>
            <a:r>
              <a:rPr lang="sr-Latn-CS" sz="2400" b="1" dirty="0"/>
              <a:t> </a:t>
            </a:r>
            <a:r>
              <a:rPr lang="sr-Cyrl-CS" sz="2400" b="1" dirty="0"/>
              <a:t>ОД</a:t>
            </a:r>
            <a:r>
              <a:rPr lang="sr-Latn-CS" sz="2400" b="1" dirty="0"/>
              <a:t> 6 </a:t>
            </a:r>
            <a:r>
              <a:rPr lang="en-US" sz="2400" b="1" dirty="0" smtClean="0"/>
              <a:t>C</a:t>
            </a:r>
            <a:r>
              <a:rPr lang="sr-Latn-CS" sz="2400" b="1" dirty="0" smtClean="0"/>
              <a:t>)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50256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9843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2800" dirty="0" smtClean="0"/>
              <a:t>МАСТИ</a:t>
            </a:r>
            <a:endParaRPr lang="en-US" sz="2800" dirty="0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" y="1031874"/>
            <a:ext cx="8229600" cy="4773389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SzTx/>
              <a:buFontTx/>
              <a:buChar char="•"/>
              <a:defRPr/>
            </a:pPr>
            <a:r>
              <a:rPr lang="sr-Latn-CS" sz="2300" b="1" dirty="0" smtClean="0"/>
              <a:t> </a:t>
            </a:r>
            <a:r>
              <a:rPr lang="sr-Cyrl-CS" sz="2300" b="1" u="sng" dirty="0" smtClean="0"/>
              <a:t>ЗАСИЋЕНЕ</a:t>
            </a:r>
            <a:r>
              <a:rPr lang="sr-Latn-CS" sz="2300" b="1" dirty="0" smtClean="0"/>
              <a:t> (</a:t>
            </a:r>
            <a:r>
              <a:rPr lang="sr-Cyrl-CS" sz="2300" b="1" dirty="0" smtClean="0"/>
              <a:t>ЈЕДНОСТУКЕ</a:t>
            </a:r>
            <a:r>
              <a:rPr lang="sr-Latn-CS" sz="2300" b="1" dirty="0" smtClean="0"/>
              <a:t> </a:t>
            </a:r>
            <a:r>
              <a:rPr lang="sr-Cyrl-CS" sz="2300" b="1" dirty="0" smtClean="0"/>
              <a:t>ВЕЗЕ</a:t>
            </a:r>
            <a:r>
              <a:rPr lang="sr-Latn-CS" sz="2300" b="1" dirty="0" smtClean="0"/>
              <a:t> </a:t>
            </a:r>
            <a:r>
              <a:rPr lang="sr-Cyrl-CS" sz="2300" b="1" dirty="0" smtClean="0"/>
              <a:t>УГЉЕНИКА</a:t>
            </a:r>
            <a:r>
              <a:rPr lang="sr-Latn-CS" sz="2300" b="1" dirty="0" smtClean="0"/>
              <a:t>)</a:t>
            </a:r>
          </a:p>
          <a:p>
            <a:pPr eaLnBrk="1" hangingPunct="1">
              <a:lnSpc>
                <a:spcPct val="90000"/>
              </a:lnSpc>
              <a:buSzTx/>
              <a:buFontTx/>
              <a:buNone/>
              <a:defRPr/>
            </a:pPr>
            <a:r>
              <a:rPr lang="sr-Latn-CS" sz="2300" b="1" dirty="0" smtClean="0"/>
              <a:t>     </a:t>
            </a:r>
            <a:r>
              <a:rPr lang="sr-Cyrl-CS" sz="2300" b="1" dirty="0" smtClean="0"/>
              <a:t>ПАЛМИТИНСКА</a:t>
            </a:r>
            <a:r>
              <a:rPr lang="sr-Latn-CS" sz="2300" b="1" dirty="0" smtClean="0"/>
              <a:t> </a:t>
            </a:r>
            <a:r>
              <a:rPr lang="sr-Cyrl-CS" sz="2300" b="1" dirty="0" smtClean="0"/>
              <a:t>И</a:t>
            </a:r>
            <a:r>
              <a:rPr lang="sr-Latn-CS" sz="2300" b="1" dirty="0" smtClean="0"/>
              <a:t> </a:t>
            </a:r>
            <a:r>
              <a:rPr lang="sr-Cyrl-CS" sz="2300" b="1" dirty="0" smtClean="0"/>
              <a:t>СТЕАРИНСКА</a:t>
            </a:r>
            <a:r>
              <a:rPr lang="sr-Latn-CS" sz="2300" b="1" dirty="0" smtClean="0"/>
              <a:t> </a:t>
            </a:r>
            <a:r>
              <a:rPr lang="sr-Cyrl-CS" sz="2300" b="1" dirty="0" smtClean="0"/>
              <a:t>МАСНА</a:t>
            </a:r>
            <a:r>
              <a:rPr lang="sr-Latn-CS" sz="2300" b="1" dirty="0" smtClean="0"/>
              <a:t> </a:t>
            </a:r>
            <a:r>
              <a:rPr lang="sr-Cyrl-CS" sz="2300" b="1" dirty="0" smtClean="0"/>
              <a:t>КИСЕЛИНА</a:t>
            </a:r>
            <a:endParaRPr lang="sr-Latn-CS" sz="2300" b="1" dirty="0" smtClean="0"/>
          </a:p>
          <a:p>
            <a:pPr eaLnBrk="1" hangingPunct="1">
              <a:lnSpc>
                <a:spcPct val="90000"/>
              </a:lnSpc>
              <a:buSzTx/>
              <a:buFontTx/>
              <a:buNone/>
              <a:defRPr/>
            </a:pPr>
            <a:r>
              <a:rPr lang="sr-Latn-CS" sz="2300" b="1" dirty="0" smtClean="0"/>
              <a:t>    (</a:t>
            </a:r>
            <a:r>
              <a:rPr lang="sr-Cyrl-CS" sz="2300" b="1" dirty="0" smtClean="0"/>
              <a:t>МЕСО</a:t>
            </a:r>
            <a:r>
              <a:rPr lang="sr-Latn-CS" sz="2300" b="1" dirty="0" smtClean="0"/>
              <a:t>, </a:t>
            </a:r>
            <a:r>
              <a:rPr lang="sr-Cyrl-CS" sz="2300" b="1" dirty="0" smtClean="0"/>
              <a:t>МЛЕКО</a:t>
            </a:r>
            <a:r>
              <a:rPr lang="sr-Latn-CS" sz="2300" b="1" dirty="0" smtClean="0"/>
              <a:t>, </a:t>
            </a:r>
            <a:r>
              <a:rPr lang="sr-Cyrl-CS" sz="2300" b="1" dirty="0" smtClean="0"/>
              <a:t>МАСНОЋЕ</a:t>
            </a:r>
            <a:r>
              <a:rPr lang="sr-Latn-CS" sz="2300" b="1" dirty="0" smtClean="0"/>
              <a:t> </a:t>
            </a:r>
            <a:r>
              <a:rPr lang="sr-Cyrl-CS" sz="2300" b="1" dirty="0" smtClean="0"/>
              <a:t>ЖИВОТИЊСКОГ</a:t>
            </a:r>
            <a:r>
              <a:rPr lang="sr-Latn-CS" sz="2300" b="1" dirty="0" smtClean="0"/>
              <a:t> </a:t>
            </a:r>
            <a:r>
              <a:rPr lang="sr-Cyrl-CS" sz="2300" b="1" dirty="0" smtClean="0"/>
              <a:t>ПОРЕКЛА</a:t>
            </a:r>
            <a:r>
              <a:rPr lang="sr-Latn-CS" sz="2300" b="1" dirty="0" smtClean="0"/>
              <a:t>)</a:t>
            </a:r>
          </a:p>
          <a:p>
            <a:pPr eaLnBrk="1" hangingPunct="1">
              <a:lnSpc>
                <a:spcPct val="90000"/>
              </a:lnSpc>
              <a:buSzTx/>
              <a:buFontTx/>
              <a:buNone/>
              <a:defRPr/>
            </a:pPr>
            <a:endParaRPr lang="sr-Latn-CS" sz="1000" b="1" dirty="0" smtClean="0"/>
          </a:p>
          <a:p>
            <a:pPr eaLnBrk="1" hangingPunct="1">
              <a:lnSpc>
                <a:spcPct val="90000"/>
              </a:lnSpc>
              <a:buSzTx/>
              <a:buFontTx/>
              <a:buChar char="•"/>
              <a:defRPr/>
            </a:pPr>
            <a:r>
              <a:rPr lang="sr-Latn-CS" sz="2300" b="1" dirty="0" smtClean="0"/>
              <a:t> </a:t>
            </a:r>
            <a:r>
              <a:rPr lang="sr-Cyrl-CS" sz="2300" b="1" u="sng" dirty="0" smtClean="0"/>
              <a:t>НЕЗАСИЋЕНЕ</a:t>
            </a:r>
            <a:r>
              <a:rPr lang="sr-Latn-CS" sz="2300" b="1" dirty="0" smtClean="0"/>
              <a:t> </a:t>
            </a:r>
            <a:r>
              <a:rPr lang="sr-Cyrl-CS" sz="2300" b="1" dirty="0" smtClean="0"/>
              <a:t>МАСНЕ</a:t>
            </a:r>
            <a:r>
              <a:rPr lang="sr-Latn-CS" sz="2300" b="1" dirty="0" smtClean="0"/>
              <a:t> </a:t>
            </a:r>
            <a:r>
              <a:rPr lang="sr-Cyrl-CS" sz="2300" b="1" dirty="0" smtClean="0"/>
              <a:t>КИСЕЛИНЕ</a:t>
            </a:r>
            <a:r>
              <a:rPr lang="sr-Latn-CS" sz="2300" b="1" dirty="0" smtClean="0"/>
              <a:t> (</a:t>
            </a:r>
            <a:r>
              <a:rPr lang="sr-Cyrl-CS" sz="2300" b="1" dirty="0" smtClean="0"/>
              <a:t>ЈЕДНА</a:t>
            </a:r>
            <a:r>
              <a:rPr lang="sr-Latn-CS" sz="2300" b="1" dirty="0" smtClean="0"/>
              <a:t> </a:t>
            </a:r>
            <a:r>
              <a:rPr lang="sr-Cyrl-CS" sz="2300" b="1" dirty="0" smtClean="0"/>
              <a:t>ИЛИ</a:t>
            </a:r>
            <a:r>
              <a:rPr lang="sr-Latn-CS" sz="2300" b="1" dirty="0" smtClean="0"/>
              <a:t> </a:t>
            </a:r>
            <a:r>
              <a:rPr lang="sr-Cyrl-CS" sz="2300" b="1" dirty="0" smtClean="0"/>
              <a:t>ВИШЕ</a:t>
            </a:r>
            <a:r>
              <a:rPr lang="sr-Latn-CS" sz="2300" b="1" dirty="0" smtClean="0"/>
              <a:t> </a:t>
            </a:r>
            <a:r>
              <a:rPr lang="sr-Cyrl-CS" sz="2300" b="1" dirty="0" smtClean="0"/>
              <a:t>ДВОГУБИХ</a:t>
            </a:r>
            <a:r>
              <a:rPr lang="sr-Latn-CS" sz="2300" b="1" dirty="0" smtClean="0"/>
              <a:t> </a:t>
            </a:r>
            <a:r>
              <a:rPr lang="sr-Cyrl-CS" sz="2300" b="1" dirty="0" smtClean="0"/>
              <a:t>ВЕЗА</a:t>
            </a:r>
            <a:r>
              <a:rPr lang="sr-Latn-CS" sz="2300" b="1" dirty="0" smtClean="0"/>
              <a:t> </a:t>
            </a:r>
            <a:r>
              <a:rPr lang="sr-Cyrl-CS" sz="2300" b="1" dirty="0" smtClean="0"/>
              <a:t>ИЗМЕЂУ</a:t>
            </a:r>
            <a:r>
              <a:rPr lang="sr-Latn-CS" sz="2300" b="1" dirty="0" smtClean="0"/>
              <a:t> </a:t>
            </a:r>
            <a:r>
              <a:rPr lang="sr-Cyrl-CS" sz="2300" b="1" dirty="0" smtClean="0"/>
              <a:t>Ц</a:t>
            </a:r>
            <a:r>
              <a:rPr lang="sr-Latn-CS" sz="2300" b="1" dirty="0" smtClean="0"/>
              <a:t> </a:t>
            </a:r>
            <a:r>
              <a:rPr lang="sr-Cyrl-CS" sz="2300" b="1" dirty="0" smtClean="0"/>
              <a:t>АТОМА</a:t>
            </a:r>
            <a:r>
              <a:rPr lang="sr-Latn-CS" sz="2300" b="1" dirty="0" smtClean="0"/>
              <a:t>)</a:t>
            </a:r>
          </a:p>
          <a:p>
            <a:pPr eaLnBrk="1" hangingPunct="1">
              <a:lnSpc>
                <a:spcPct val="90000"/>
              </a:lnSpc>
              <a:buSzTx/>
              <a:buFontTx/>
              <a:buNone/>
              <a:defRPr/>
            </a:pPr>
            <a:r>
              <a:rPr lang="sr-Latn-CS" sz="2300" b="1" dirty="0" smtClean="0"/>
              <a:t>     </a:t>
            </a:r>
            <a:r>
              <a:rPr lang="sr-Cyrl-CS" sz="2300" b="1" dirty="0" smtClean="0"/>
              <a:t>ЦИС</a:t>
            </a:r>
            <a:r>
              <a:rPr lang="sr-Latn-CS" sz="2300" b="1" dirty="0" smtClean="0"/>
              <a:t>-</a:t>
            </a:r>
            <a:r>
              <a:rPr lang="sr-Cyrl-CS" sz="2300" b="1" dirty="0" smtClean="0"/>
              <a:t>ОЛЕИНСКА</a:t>
            </a:r>
            <a:r>
              <a:rPr lang="sr-Latn-CS" sz="2300" b="1" dirty="0" smtClean="0"/>
              <a:t> (</a:t>
            </a:r>
            <a:r>
              <a:rPr lang="sr-Cyrl-CS" sz="2300" b="1" dirty="0" smtClean="0"/>
              <a:t>МАСЛИНОВО</a:t>
            </a:r>
            <a:r>
              <a:rPr lang="sr-Latn-CS" sz="2300" b="1" dirty="0" smtClean="0"/>
              <a:t> </a:t>
            </a:r>
            <a:r>
              <a:rPr lang="sr-Cyrl-CS" sz="2300" b="1" dirty="0" smtClean="0"/>
              <a:t>УЉЕ</a:t>
            </a:r>
            <a:r>
              <a:rPr lang="sr-Latn-CS" sz="2300" b="1" dirty="0" smtClean="0"/>
              <a:t>)</a:t>
            </a:r>
          </a:p>
          <a:p>
            <a:pPr eaLnBrk="1" hangingPunct="1">
              <a:lnSpc>
                <a:spcPct val="90000"/>
              </a:lnSpc>
              <a:buSzTx/>
              <a:buFontTx/>
              <a:buNone/>
              <a:defRPr/>
            </a:pPr>
            <a:r>
              <a:rPr lang="sr-Latn-CS" sz="2300" b="1" dirty="0" smtClean="0"/>
              <a:t>     </a:t>
            </a:r>
            <a:r>
              <a:rPr lang="sr-Cyrl-CS" sz="2300" b="1" dirty="0" smtClean="0"/>
              <a:t>ЛИНОЛНА</a:t>
            </a:r>
            <a:r>
              <a:rPr lang="sr-Latn-CS" sz="2300" b="1" dirty="0" smtClean="0"/>
              <a:t> (</a:t>
            </a:r>
            <a:r>
              <a:rPr lang="sr-Cyrl-CS" sz="2300" b="1" dirty="0" smtClean="0"/>
              <a:t>СУНЦОКРЕТОВО</a:t>
            </a:r>
            <a:r>
              <a:rPr lang="sr-Latn-CS" sz="2300" b="1" dirty="0" smtClean="0"/>
              <a:t> </a:t>
            </a:r>
            <a:r>
              <a:rPr lang="sr-Cyrl-CS" sz="2300" b="1" dirty="0" smtClean="0"/>
              <a:t>И</a:t>
            </a:r>
            <a:r>
              <a:rPr lang="sr-Latn-CS" sz="2300" b="1" dirty="0" smtClean="0"/>
              <a:t> </a:t>
            </a:r>
            <a:r>
              <a:rPr lang="sr-Cyrl-CS" sz="2300" b="1" dirty="0" smtClean="0"/>
              <a:t>КУКУРУЗНО</a:t>
            </a:r>
            <a:r>
              <a:rPr lang="sr-Latn-CS" sz="2300" b="1" dirty="0" smtClean="0"/>
              <a:t> </a:t>
            </a:r>
            <a:r>
              <a:rPr lang="sr-Cyrl-CS" sz="2300" b="1" dirty="0" smtClean="0"/>
              <a:t>УЉЕ</a:t>
            </a:r>
            <a:r>
              <a:rPr lang="sr-Latn-CS" sz="2300" b="1" dirty="0" smtClean="0"/>
              <a:t>)</a:t>
            </a:r>
          </a:p>
          <a:p>
            <a:pPr eaLnBrk="1" hangingPunct="1">
              <a:lnSpc>
                <a:spcPct val="90000"/>
              </a:lnSpc>
              <a:buSzTx/>
              <a:buFontTx/>
              <a:buNone/>
              <a:defRPr/>
            </a:pPr>
            <a:r>
              <a:rPr lang="sr-Latn-CS" sz="2300" b="1" dirty="0" smtClean="0"/>
              <a:t>    </a:t>
            </a:r>
            <a:r>
              <a:rPr lang="sr-Latn-CS" sz="2300" b="1" i="1" dirty="0" smtClean="0"/>
              <a:t> </a:t>
            </a:r>
            <a:r>
              <a:rPr lang="sr-Cyrl-CS" sz="2300" b="1" dirty="0" smtClean="0"/>
              <a:t>ЛИНОЛЕИНСКА</a:t>
            </a:r>
            <a:r>
              <a:rPr lang="sr-Latn-CS" sz="2300" b="1" dirty="0" smtClean="0"/>
              <a:t> (</a:t>
            </a:r>
            <a:r>
              <a:rPr lang="sr-Cyrl-CS" sz="2300" b="1" dirty="0" smtClean="0"/>
              <a:t>ЛАНЕНО</a:t>
            </a:r>
            <a:r>
              <a:rPr lang="sr-Latn-CS" sz="2300" b="1" dirty="0" smtClean="0"/>
              <a:t> </a:t>
            </a:r>
            <a:r>
              <a:rPr lang="sr-Cyrl-CS" sz="2300" b="1" dirty="0" smtClean="0"/>
              <a:t>СЕМЕ</a:t>
            </a:r>
            <a:r>
              <a:rPr lang="sr-Latn-CS" sz="2300" b="1" dirty="0" smtClean="0"/>
              <a:t>, </a:t>
            </a:r>
            <a:r>
              <a:rPr lang="sr-Cyrl-CS" sz="2300" b="1" dirty="0" smtClean="0"/>
              <a:t>СОЈИНО</a:t>
            </a:r>
            <a:r>
              <a:rPr lang="sr-Latn-CS" sz="2300" b="1" dirty="0" smtClean="0"/>
              <a:t> </a:t>
            </a:r>
            <a:r>
              <a:rPr lang="sr-Cyrl-CS" sz="2300" b="1" dirty="0" smtClean="0"/>
              <a:t>УЉЕ</a:t>
            </a:r>
            <a:r>
              <a:rPr lang="sr-Latn-CS" sz="2300" b="1" dirty="0" smtClean="0"/>
              <a:t>)</a:t>
            </a:r>
            <a:endParaRPr lang="en-US" sz="2300" b="1" dirty="0" smtClean="0"/>
          </a:p>
        </p:txBody>
      </p:sp>
    </p:spTree>
    <p:extLst>
      <p:ext uri="{BB962C8B-B14F-4D97-AF65-F5344CB8AC3E}">
        <p14:creationId xmlns:p14="http://schemas.microsoft.com/office/powerpoint/2010/main" val="39845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AutoShape 3"/>
          <p:cNvSpPr>
            <a:spLocks noChangeArrowheads="1"/>
          </p:cNvSpPr>
          <p:nvPr/>
        </p:nvSpPr>
        <p:spPr bwMode="auto">
          <a:xfrm>
            <a:off x="2125663" y="838200"/>
            <a:ext cx="5105400" cy="12192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sq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sr-Cyrl-CS" sz="2800"/>
              <a:t>ОПТИМАЛНА ДИЈЕТА</a:t>
            </a:r>
            <a:r>
              <a:rPr lang="sr-Cyrl-CS"/>
              <a:t> </a:t>
            </a:r>
          </a:p>
        </p:txBody>
      </p:sp>
      <p:sp>
        <p:nvSpPr>
          <p:cNvPr id="185347" name="Text Box 4"/>
          <p:cNvSpPr txBox="1">
            <a:spLocks noChangeArrowheads="1"/>
          </p:cNvSpPr>
          <p:nvPr/>
        </p:nvSpPr>
        <p:spPr bwMode="auto">
          <a:xfrm>
            <a:off x="762000" y="2311400"/>
            <a:ext cx="7848600" cy="21240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Latn-CS" sz="2800">
                <a:latin typeface="Arial" charset="0"/>
              </a:rPr>
              <a:t>Потреба оптималног уноса свих нутријената да би се обезбедило</a:t>
            </a:r>
            <a:r>
              <a:rPr lang="en-US" sz="2800">
                <a:latin typeface="Arial" charset="0"/>
              </a:rPr>
              <a:t> </a:t>
            </a:r>
            <a:r>
              <a:rPr lang="sr-Latn-CS" sz="2800">
                <a:latin typeface="Arial" charset="0"/>
              </a:rPr>
              <a:t>правилно функционисање организма</a:t>
            </a:r>
          </a:p>
          <a:p>
            <a:pPr algn="ctr" eaLnBrk="1" hangingPunct="1">
              <a:spcBef>
                <a:spcPct val="50000"/>
              </a:spcBef>
            </a:pPr>
            <a:endParaRPr lang="en-US">
              <a:latin typeface="Arial" charset="0"/>
            </a:endParaRPr>
          </a:p>
        </p:txBody>
      </p:sp>
      <p:sp>
        <p:nvSpPr>
          <p:cNvPr id="185348" name="Text Box 7"/>
          <p:cNvSpPr txBox="1">
            <a:spLocks noChangeArrowheads="1"/>
          </p:cNvSpPr>
          <p:nvPr/>
        </p:nvSpPr>
        <p:spPr bwMode="auto">
          <a:xfrm>
            <a:off x="4800600" y="24384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sr-Latn-RS">
              <a:latin typeface="Calibri" pitchFamily="34" charset="0"/>
            </a:endParaRPr>
          </a:p>
        </p:txBody>
      </p:sp>
      <p:sp>
        <p:nvSpPr>
          <p:cNvPr id="185349" name="AutoShape 9"/>
          <p:cNvSpPr>
            <a:spLocks noChangeArrowheads="1"/>
          </p:cNvSpPr>
          <p:nvPr/>
        </p:nvSpPr>
        <p:spPr bwMode="auto">
          <a:xfrm>
            <a:off x="4314825" y="2147888"/>
            <a:ext cx="485775" cy="328612"/>
          </a:xfrm>
          <a:prstGeom prst="downArrow">
            <a:avLst>
              <a:gd name="adj1" fmla="val 50000"/>
              <a:gd name="adj2" fmla="val 27449"/>
            </a:avLst>
          </a:prstGeom>
          <a:solidFill>
            <a:schemeClr val="bg1"/>
          </a:solidFill>
          <a:ln w="12700" cap="sq" algn="ctr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RS">
              <a:latin typeface="Calibri" pitchFamily="34" charset="0"/>
            </a:endParaRPr>
          </a:p>
        </p:txBody>
      </p:sp>
      <p:sp>
        <p:nvSpPr>
          <p:cNvPr id="185350" name="AutoShape 11"/>
          <p:cNvSpPr>
            <a:spLocks noChangeArrowheads="1"/>
          </p:cNvSpPr>
          <p:nvPr/>
        </p:nvSpPr>
        <p:spPr bwMode="auto">
          <a:xfrm>
            <a:off x="228600" y="4876800"/>
            <a:ext cx="8763000" cy="1676400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sq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/>
              <a:t>Добро дизајнирана дијета </a:t>
            </a:r>
            <a:endParaRPr lang="sr-Latn-CS"/>
          </a:p>
          <a:p>
            <a:pPr algn="ctr"/>
            <a:r>
              <a:rPr lang="en-US"/>
              <a:t>представља </a:t>
            </a:r>
          </a:p>
          <a:p>
            <a:pPr algn="ctr"/>
            <a:r>
              <a:rPr lang="en-US"/>
              <a:t>основу добро испланираног тренинг</a:t>
            </a:r>
            <a:r>
              <a:rPr lang="sr-Latn-CS"/>
              <a:t>а</a:t>
            </a:r>
            <a:endParaRPr lang="en-US"/>
          </a:p>
        </p:txBody>
      </p:sp>
      <p:sp>
        <p:nvSpPr>
          <p:cNvPr id="185351" name="AutoShape 9"/>
          <p:cNvSpPr>
            <a:spLocks noChangeArrowheads="1"/>
          </p:cNvSpPr>
          <p:nvPr/>
        </p:nvSpPr>
        <p:spPr bwMode="auto">
          <a:xfrm>
            <a:off x="4267200" y="4495800"/>
            <a:ext cx="485775" cy="381000"/>
          </a:xfrm>
          <a:prstGeom prst="downArrow">
            <a:avLst>
              <a:gd name="adj1" fmla="val 50000"/>
              <a:gd name="adj2" fmla="val 27449"/>
            </a:avLst>
          </a:prstGeom>
          <a:solidFill>
            <a:schemeClr val="bg1"/>
          </a:solidFill>
          <a:ln w="12700" cap="sq" algn="ctr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R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5419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6033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2800" dirty="0" smtClean="0"/>
              <a:t>ВАРЕЊЕ</a:t>
            </a:r>
            <a:r>
              <a:rPr lang="sr-Latn-CS" sz="2800" dirty="0" smtClean="0"/>
              <a:t> </a:t>
            </a:r>
            <a:r>
              <a:rPr lang="sr-Cyrl-CS" sz="2800" dirty="0" smtClean="0"/>
              <a:t>И</a:t>
            </a:r>
            <a:r>
              <a:rPr lang="sr-Latn-CS" sz="2800" dirty="0" smtClean="0"/>
              <a:t> </a:t>
            </a:r>
            <a:r>
              <a:rPr lang="sr-Cyrl-CS" sz="2800" dirty="0" smtClean="0"/>
              <a:t>АПСОРПЦИЈА</a:t>
            </a:r>
            <a:r>
              <a:rPr lang="sr-Latn-CS" sz="2800" dirty="0" smtClean="0"/>
              <a:t> </a:t>
            </a:r>
            <a:r>
              <a:rPr lang="sr-Cyrl-CS" sz="2800" dirty="0" smtClean="0"/>
              <a:t>МАСТИ</a:t>
            </a:r>
            <a:endParaRPr lang="en-US" sz="2800" dirty="0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5788" y="1155700"/>
            <a:ext cx="8229600" cy="56007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Cyrl-CS" sz="2400" b="1" dirty="0" smtClean="0"/>
              <a:t>ДИГЛИЦЕРИДИ</a:t>
            </a:r>
            <a:r>
              <a:rPr lang="sr-Latn-CS" sz="2400" b="1" dirty="0" smtClean="0"/>
              <a:t>, </a:t>
            </a:r>
            <a:r>
              <a:rPr lang="sr-Cyrl-CS" sz="2400" b="1" dirty="0" smtClean="0"/>
              <a:t>МОНОГЛИЦЕРИДИ</a:t>
            </a:r>
            <a:r>
              <a:rPr lang="sr-Latn-CS" sz="2400" b="1" dirty="0" smtClean="0"/>
              <a:t>,  </a:t>
            </a:r>
            <a:r>
              <a:rPr lang="sr-Cyrl-CS" sz="2400" b="1" dirty="0" smtClean="0"/>
              <a:t>МАСНЕ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КИСЕЛИНЕ</a:t>
            </a:r>
            <a:r>
              <a:rPr lang="sr-Latn-CS" sz="2400" b="1" dirty="0" smtClean="0"/>
              <a:t>, </a:t>
            </a:r>
            <a:r>
              <a:rPr lang="sr-Cyrl-CS" sz="2400" b="1" dirty="0" smtClean="0"/>
              <a:t>ФОСФОЛИПИДИ</a:t>
            </a:r>
            <a:r>
              <a:rPr lang="sr-Latn-CS" sz="2400" b="1" dirty="0" smtClean="0"/>
              <a:t>, </a:t>
            </a:r>
            <a:r>
              <a:rPr lang="sr-Cyrl-CS" sz="2400" b="1" dirty="0" smtClean="0"/>
              <a:t>ХОЛЕСТЕРОЛ</a:t>
            </a:r>
            <a:r>
              <a:rPr lang="en-US" sz="2400" b="1" dirty="0" smtClean="0"/>
              <a:t>+</a:t>
            </a:r>
            <a:r>
              <a:rPr lang="sr-Cyrl-CS" sz="2400" b="1" dirty="0" smtClean="0"/>
              <a:t>ЖУЧНЕ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КИСЕЛИНЕ</a:t>
            </a:r>
            <a:endParaRPr lang="sr-Latn-CS" sz="2400" b="1" dirty="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b="1" dirty="0" smtClean="0"/>
              <a:t>↓</a:t>
            </a:r>
            <a:endParaRPr lang="sr-Latn-CS" sz="2400" b="1" dirty="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Cyrl-CS" sz="2400" b="1" dirty="0" smtClean="0"/>
              <a:t>МИЦЕЛЕ</a:t>
            </a:r>
            <a:endParaRPr lang="sr-Latn-CS" sz="2400" b="1" dirty="0" smtClean="0"/>
          </a:p>
          <a:p>
            <a:pPr algn="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Cyrl-CS" sz="2400" b="1" dirty="0" smtClean="0"/>
              <a:t>ТРИГЛИЦЕРИДИ</a:t>
            </a:r>
            <a:r>
              <a:rPr lang="sr-Latn-CS" sz="2400" b="1" dirty="0" smtClean="0"/>
              <a:t>, </a:t>
            </a:r>
            <a:r>
              <a:rPr lang="sr-Cyrl-CS" sz="2400" b="1" dirty="0" smtClean="0"/>
              <a:t>ФОСФОЛ</a:t>
            </a:r>
            <a:r>
              <a:rPr lang="sr-Latn-CS" sz="2400" b="1" dirty="0" smtClean="0"/>
              <a:t>., </a:t>
            </a:r>
            <a:r>
              <a:rPr lang="sr-Cyrl-CS" sz="2400" b="1" dirty="0" smtClean="0"/>
              <a:t>ХОЛ</a:t>
            </a:r>
            <a:r>
              <a:rPr lang="sr-Latn-CS" sz="2400" b="1" dirty="0" smtClean="0"/>
              <a:t>.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400" b="1" dirty="0" smtClean="0"/>
              <a:t>+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БЕТАЛИПОПРОТЕИНИ</a:t>
            </a:r>
            <a:endParaRPr lang="sr-Latn-CS" sz="2400" b="1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Latn-CS" sz="2400" b="1" dirty="0" smtClean="0"/>
              <a:t>↓</a:t>
            </a:r>
          </a:p>
          <a:p>
            <a:pPr algn="ctr" eaLnBrk="1" hangingPunct="1">
              <a:lnSpc>
                <a:spcPct val="70000"/>
              </a:lnSpc>
              <a:buFont typeface="Wingdings" pitchFamily="2" charset="2"/>
              <a:buNone/>
              <a:defRPr/>
            </a:pPr>
            <a:r>
              <a:rPr lang="sr-Cyrl-CS" sz="2400" b="1" dirty="0" smtClean="0"/>
              <a:t>ХИЛОМИКРОНИ</a:t>
            </a:r>
            <a:endParaRPr lang="sr-Latn-CS" sz="2400" b="1" dirty="0" smtClean="0"/>
          </a:p>
          <a:p>
            <a:pPr algn="ctr" eaLnBrk="1" hangingPunct="1">
              <a:lnSpc>
                <a:spcPct val="70000"/>
              </a:lnSpc>
              <a:buFont typeface="Wingdings" pitchFamily="2" charset="2"/>
              <a:buNone/>
              <a:defRPr/>
            </a:pPr>
            <a:r>
              <a:rPr lang="sr-Latn-CS" sz="2400" b="1" dirty="0" smtClean="0"/>
              <a:t>↓</a:t>
            </a:r>
          </a:p>
          <a:p>
            <a:pPr algn="ctr" eaLnBrk="1" hangingPunct="1">
              <a:lnSpc>
                <a:spcPct val="70000"/>
              </a:lnSpc>
              <a:buFont typeface="Wingdings" pitchFamily="2" charset="2"/>
              <a:buNone/>
              <a:defRPr/>
            </a:pPr>
            <a:r>
              <a:rPr lang="sr-Cyrl-CS" sz="2400" b="1" dirty="0" smtClean="0"/>
              <a:t>ЈЕТРА</a:t>
            </a:r>
            <a:endParaRPr lang="sr-Latn-CS" sz="2400" b="1" dirty="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sr-Latn-CS" sz="1200" b="1" dirty="0" smtClean="0"/>
          </a:p>
          <a:p>
            <a:pPr eaLnBrk="1" hangingPunct="1">
              <a:lnSpc>
                <a:spcPct val="90000"/>
              </a:lnSpc>
              <a:buSzTx/>
              <a:buFontTx/>
              <a:buChar char="•"/>
              <a:defRPr/>
            </a:pPr>
            <a:r>
              <a:rPr lang="sr-Cyrl-CS" sz="2400" b="1" dirty="0" smtClean="0"/>
              <a:t>МАСНЕ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КИСЕЛИНЕ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КРАТКИХ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И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СРЕДЊИХ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ЛАНАЦА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СЕ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СА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АЛБУМИНИМА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ПРЕКО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КРВИ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ТРАНСПОРТУЈУ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У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ЈЕТРУ</a:t>
            </a:r>
            <a:endParaRPr lang="en-US" sz="2400" b="1" dirty="0" smtClean="0"/>
          </a:p>
        </p:txBody>
      </p:sp>
      <p:sp>
        <p:nvSpPr>
          <p:cNvPr id="62468" name="Text Box 4"/>
          <p:cNvSpPr txBox="1">
            <a:spLocks noChangeArrowheads="1"/>
          </p:cNvSpPr>
          <p:nvPr/>
        </p:nvSpPr>
        <p:spPr bwMode="auto">
          <a:xfrm>
            <a:off x="822325" y="1917700"/>
            <a:ext cx="25019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sr-Cyrl-CS" sz="2400" b="1">
                <a:solidFill>
                  <a:schemeClr val="hlink"/>
                </a:solidFill>
              </a:rPr>
              <a:t>ЛУМЕН</a:t>
            </a:r>
            <a:r>
              <a:rPr lang="sr-Latn-CS" sz="2400" b="1">
                <a:solidFill>
                  <a:schemeClr val="hlink"/>
                </a:solidFill>
              </a:rPr>
              <a:t> </a:t>
            </a:r>
            <a:r>
              <a:rPr lang="sr-Cyrl-CS" sz="2400" b="1">
                <a:solidFill>
                  <a:schemeClr val="hlink"/>
                </a:solidFill>
              </a:rPr>
              <a:t>ЦРЕВА</a:t>
            </a:r>
            <a:endParaRPr lang="en-US" sz="2400" b="1">
              <a:solidFill>
                <a:schemeClr val="hlink"/>
              </a:solidFill>
            </a:endParaRPr>
          </a:p>
        </p:txBody>
      </p:sp>
      <p:sp>
        <p:nvSpPr>
          <p:cNvPr id="62469" name="Line 6"/>
          <p:cNvSpPr>
            <a:spLocks noChangeShapeType="1"/>
          </p:cNvSpPr>
          <p:nvPr/>
        </p:nvSpPr>
        <p:spPr bwMode="auto">
          <a:xfrm>
            <a:off x="3395663" y="2166938"/>
            <a:ext cx="4572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r-Latn-RS"/>
          </a:p>
        </p:txBody>
      </p:sp>
      <p:sp>
        <p:nvSpPr>
          <p:cNvPr id="62470" name="Text Box 7"/>
          <p:cNvSpPr txBox="1">
            <a:spLocks noChangeArrowheads="1"/>
          </p:cNvSpPr>
          <p:nvPr/>
        </p:nvSpPr>
        <p:spPr bwMode="auto">
          <a:xfrm>
            <a:off x="152400" y="2614613"/>
            <a:ext cx="3409950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sr-Cyrl-CS" sz="2400" b="1">
                <a:solidFill>
                  <a:schemeClr val="hlink"/>
                </a:solidFill>
              </a:rPr>
              <a:t>ЦРЕВНА</a:t>
            </a:r>
            <a:r>
              <a:rPr lang="sr-Latn-CS" sz="2400" b="1">
                <a:solidFill>
                  <a:schemeClr val="hlink"/>
                </a:solidFill>
              </a:rPr>
              <a:t> </a:t>
            </a:r>
            <a:r>
              <a:rPr lang="sr-Cyrl-CS" sz="2400" b="1">
                <a:solidFill>
                  <a:schemeClr val="hlink"/>
                </a:solidFill>
              </a:rPr>
              <a:t>СЛУЗНИЦА</a:t>
            </a:r>
            <a:endParaRPr lang="en-US" sz="2400" b="1">
              <a:solidFill>
                <a:schemeClr val="hlink"/>
              </a:solidFill>
            </a:endParaRPr>
          </a:p>
        </p:txBody>
      </p:sp>
      <p:sp>
        <p:nvSpPr>
          <p:cNvPr id="62471" name="Line 8"/>
          <p:cNvSpPr>
            <a:spLocks noChangeShapeType="1"/>
          </p:cNvSpPr>
          <p:nvPr/>
        </p:nvSpPr>
        <p:spPr bwMode="auto">
          <a:xfrm>
            <a:off x="3438525" y="2886075"/>
            <a:ext cx="4572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r-Latn-RS"/>
          </a:p>
        </p:txBody>
      </p:sp>
      <p:sp>
        <p:nvSpPr>
          <p:cNvPr id="62472" name="Line 9"/>
          <p:cNvSpPr>
            <a:spLocks noChangeShapeType="1"/>
          </p:cNvSpPr>
          <p:nvPr/>
        </p:nvSpPr>
        <p:spPr bwMode="auto">
          <a:xfrm flipH="1">
            <a:off x="3348038" y="2533650"/>
            <a:ext cx="533400" cy="1524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r-Latn-RS"/>
          </a:p>
        </p:txBody>
      </p:sp>
      <p:sp>
        <p:nvSpPr>
          <p:cNvPr id="36875" name="Text Box 11"/>
          <p:cNvSpPr txBox="1">
            <a:spLocks noChangeArrowheads="1"/>
          </p:cNvSpPr>
          <p:nvPr/>
        </p:nvSpPr>
        <p:spPr bwMode="auto">
          <a:xfrm>
            <a:off x="1301664" y="4131686"/>
            <a:ext cx="1799916" cy="757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sr-Cyrl-CS" sz="2400" b="1" dirty="0"/>
              <a:t>ЛИМФОТОК</a:t>
            </a:r>
            <a:endParaRPr lang="sr-Latn-CS" sz="2400" b="1" dirty="0"/>
          </a:p>
          <a:p>
            <a:pPr>
              <a:defRPr/>
            </a:pPr>
            <a:endParaRPr lang="en-US" sz="2400" dirty="0"/>
          </a:p>
        </p:txBody>
      </p:sp>
      <p:sp>
        <p:nvSpPr>
          <p:cNvPr id="62474" name="Line 12"/>
          <p:cNvSpPr>
            <a:spLocks noChangeShapeType="1"/>
          </p:cNvSpPr>
          <p:nvPr/>
        </p:nvSpPr>
        <p:spPr bwMode="auto">
          <a:xfrm>
            <a:off x="3100388" y="4324350"/>
            <a:ext cx="4572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644744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6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68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sz="2800" dirty="0" smtClean="0"/>
              <a:t>ЛИПИДИ</a:t>
            </a:r>
            <a:r>
              <a:rPr lang="sr-Latn-CS" sz="2800" dirty="0" smtClean="0"/>
              <a:t> </a:t>
            </a:r>
            <a:r>
              <a:rPr lang="sr-Cyrl-CS" sz="2800" dirty="0" smtClean="0"/>
              <a:t>У</a:t>
            </a:r>
            <a:r>
              <a:rPr lang="sr-Latn-CS" sz="2800" dirty="0" smtClean="0"/>
              <a:t> </a:t>
            </a:r>
            <a:r>
              <a:rPr lang="sr-Cyrl-CS" sz="2800" dirty="0" smtClean="0"/>
              <a:t>КРВИ</a:t>
            </a:r>
            <a:endParaRPr lang="en-US" sz="2800" dirty="0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" y="1511300"/>
            <a:ext cx="9105900" cy="30480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Cyrl-CS" sz="2400" b="1" dirty="0" smtClean="0"/>
              <a:t>ЛИПОПРОТЕИНИ</a:t>
            </a:r>
            <a:endParaRPr lang="sr-Latn-CS" sz="2400" b="1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sr-Latn-CS" sz="2400" b="1" dirty="0" smtClean="0"/>
          </a:p>
          <a:p>
            <a:pPr eaLnBrk="1" hangingPunct="1">
              <a:lnSpc>
                <a:spcPct val="80000"/>
              </a:lnSpc>
              <a:buSzTx/>
              <a:buFontTx/>
              <a:buChar char="•"/>
              <a:defRPr/>
            </a:pPr>
            <a:r>
              <a:rPr lang="sr-Cyrl-CS" sz="2400" b="1" dirty="0" smtClean="0"/>
              <a:t>ВРЛО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МАЛЕ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ГУСТИНЕ</a:t>
            </a:r>
            <a:r>
              <a:rPr lang="sr-Latn-CS" sz="2400" b="1" dirty="0" smtClean="0"/>
              <a:t>	</a:t>
            </a:r>
            <a:r>
              <a:rPr lang="en-US" sz="2400" b="1" dirty="0" smtClean="0"/>
              <a:t>VLDL</a:t>
            </a:r>
            <a:r>
              <a:rPr lang="sr-Latn-CS" sz="2400" b="1" dirty="0" smtClean="0"/>
              <a:t>	</a:t>
            </a:r>
            <a:r>
              <a:rPr lang="sr-Cyrl-CS" sz="2400" b="1" dirty="0" smtClean="0"/>
              <a:t>триглицериди</a:t>
            </a:r>
            <a:endParaRPr lang="sr-Latn-CS" sz="2400" b="1" dirty="0" smtClean="0"/>
          </a:p>
          <a:p>
            <a:pPr eaLnBrk="1" hangingPunct="1">
              <a:lnSpc>
                <a:spcPct val="80000"/>
              </a:lnSpc>
              <a:buSzTx/>
              <a:buFontTx/>
              <a:buChar char="•"/>
              <a:defRPr/>
            </a:pPr>
            <a:r>
              <a:rPr lang="sr-Cyrl-CS" sz="2400" b="1" dirty="0" smtClean="0"/>
              <a:t>СРЕДЊЕ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ГУСТИНЕ</a:t>
            </a:r>
            <a:r>
              <a:rPr lang="sr-Latn-CS" sz="2400" b="1" dirty="0" smtClean="0"/>
              <a:t>		</a:t>
            </a:r>
            <a:r>
              <a:rPr lang="en-US" sz="2400" b="1" dirty="0" smtClean="0"/>
              <a:t>IDL</a:t>
            </a:r>
            <a:r>
              <a:rPr lang="sr-Latn-CS" sz="2400" b="1" dirty="0" smtClean="0"/>
              <a:t>	</a:t>
            </a:r>
            <a:r>
              <a:rPr lang="sr-Cyrl-CS" sz="2400" b="1" dirty="0" smtClean="0"/>
              <a:t>холестеролски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естри</a:t>
            </a:r>
            <a:endParaRPr lang="sr-Latn-CS" sz="2400" b="1" dirty="0" smtClean="0"/>
          </a:p>
          <a:p>
            <a:pPr eaLnBrk="1" hangingPunct="1">
              <a:lnSpc>
                <a:spcPct val="80000"/>
              </a:lnSpc>
              <a:buSzTx/>
              <a:buFontTx/>
              <a:buNone/>
              <a:defRPr/>
            </a:pPr>
            <a:r>
              <a:rPr lang="sr-Latn-CS" sz="2400" b="1" dirty="0" smtClean="0"/>
              <a:t>						</a:t>
            </a:r>
            <a:r>
              <a:rPr lang="sr-Cyrl-CS" sz="2400" b="1" dirty="0" smtClean="0"/>
              <a:t>триглицериди</a:t>
            </a:r>
            <a:endParaRPr lang="sr-Latn-CS" sz="2400" b="1" dirty="0" smtClean="0"/>
          </a:p>
          <a:p>
            <a:pPr eaLnBrk="1" hangingPunct="1">
              <a:lnSpc>
                <a:spcPct val="80000"/>
              </a:lnSpc>
              <a:buSzTx/>
              <a:buFontTx/>
              <a:buChar char="•"/>
              <a:defRPr/>
            </a:pPr>
            <a:r>
              <a:rPr lang="sr-Cyrl-CS" sz="2400" b="1" dirty="0" smtClean="0"/>
              <a:t>НИСКЕ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ГУСТИНЕ</a:t>
            </a:r>
            <a:r>
              <a:rPr lang="sr-Latn-CS" sz="2400" b="1" dirty="0" smtClean="0"/>
              <a:t>		</a:t>
            </a:r>
            <a:r>
              <a:rPr lang="en-US" sz="2400" b="1" dirty="0" smtClean="0"/>
              <a:t>LDL</a:t>
            </a:r>
            <a:r>
              <a:rPr lang="sr-Latn-CS" sz="2400" b="1" dirty="0" smtClean="0"/>
              <a:t>	</a:t>
            </a:r>
            <a:r>
              <a:rPr lang="sr-Cyrl-CS" sz="2400" b="1" dirty="0" smtClean="0"/>
              <a:t>холестеролски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естри</a:t>
            </a:r>
            <a:endParaRPr lang="sr-Latn-CS" sz="2400" b="1" dirty="0" smtClean="0"/>
          </a:p>
          <a:p>
            <a:pPr eaLnBrk="1" hangingPunct="1">
              <a:lnSpc>
                <a:spcPct val="80000"/>
              </a:lnSpc>
              <a:buSzTx/>
              <a:buFontTx/>
              <a:buChar char="•"/>
              <a:defRPr/>
            </a:pPr>
            <a:r>
              <a:rPr lang="sr-Cyrl-CS" sz="2400" b="1" dirty="0" smtClean="0"/>
              <a:t>ВИСОКЕ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ГУСТИНЕ</a:t>
            </a:r>
            <a:r>
              <a:rPr lang="sr-Latn-CS" sz="2400" b="1" dirty="0" smtClean="0"/>
              <a:t>		</a:t>
            </a:r>
            <a:r>
              <a:rPr lang="en-US" sz="2400" b="1" dirty="0" smtClean="0"/>
              <a:t>HDL</a:t>
            </a:r>
            <a:r>
              <a:rPr lang="sr-Latn-CS" sz="2400" b="1" dirty="0" smtClean="0"/>
              <a:t>	</a:t>
            </a:r>
            <a:r>
              <a:rPr lang="sr-Cyrl-CS" sz="2400" b="1" dirty="0" smtClean="0"/>
              <a:t>холестеролски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естри</a:t>
            </a:r>
            <a:endParaRPr lang="sr-Latn-CS" sz="2400" b="1" dirty="0" smtClean="0"/>
          </a:p>
          <a:p>
            <a:pPr lvl="4" eaLnBrk="1" hangingPunct="1">
              <a:lnSpc>
                <a:spcPct val="80000"/>
              </a:lnSpc>
              <a:buSzTx/>
              <a:buFontTx/>
              <a:buNone/>
              <a:defRPr/>
            </a:pPr>
            <a:r>
              <a:rPr lang="sr-Latn-CS" sz="1600" b="1" dirty="0" smtClean="0"/>
              <a:t>				</a:t>
            </a:r>
            <a:r>
              <a:rPr lang="sr-Cyrl-CS" sz="2400" b="1" dirty="0" smtClean="0"/>
              <a:t>протеини</a:t>
            </a:r>
            <a:endParaRPr lang="sr-Latn-CS" sz="2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2400" b="1" dirty="0" smtClean="0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33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175" y="692150"/>
            <a:ext cx="9144000" cy="838200"/>
          </a:xfrm>
        </p:spPr>
        <p:txBody>
          <a:bodyPr/>
          <a:lstStyle/>
          <a:p>
            <a:pPr eaLnBrk="1" hangingPunct="1"/>
            <a:r>
              <a:rPr lang="en-US" sz="3400" smtClean="0"/>
              <a:t>Препоручени дневни унос </a:t>
            </a:r>
            <a:r>
              <a:rPr lang="sr-Latn-CS" sz="3400" smtClean="0"/>
              <a:t>масти</a:t>
            </a:r>
            <a:endParaRPr lang="en-US" sz="3400" smtClean="0"/>
          </a:p>
        </p:txBody>
      </p:sp>
      <p:sp>
        <p:nvSpPr>
          <p:cNvPr id="2263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686800" cy="5257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en-US" sz="2600" dirty="0" smtClean="0"/>
              <a:t>У </a:t>
            </a:r>
            <a:r>
              <a:rPr lang="en-US" sz="2600" dirty="0" err="1" smtClean="0"/>
              <a:t>типичном</a:t>
            </a:r>
            <a:r>
              <a:rPr lang="en-US" sz="2600" dirty="0" smtClean="0"/>
              <a:t> </a:t>
            </a:r>
            <a:r>
              <a:rPr lang="en-US" sz="2600" dirty="0" err="1" smtClean="0"/>
              <a:t>режиму</a:t>
            </a:r>
            <a:r>
              <a:rPr lang="en-US" sz="2600" dirty="0" smtClean="0"/>
              <a:t> </a:t>
            </a:r>
            <a:r>
              <a:rPr lang="en-US" sz="2600" dirty="0" err="1" smtClean="0"/>
              <a:t>исхране</a:t>
            </a:r>
            <a:r>
              <a:rPr lang="en-US" sz="2600" dirty="0" smtClean="0"/>
              <a:t> </a:t>
            </a:r>
            <a:r>
              <a:rPr lang="en-US" sz="2600" dirty="0" err="1" smtClean="0"/>
              <a:t>од</a:t>
            </a:r>
            <a:r>
              <a:rPr lang="en-US" sz="2600" dirty="0" smtClean="0"/>
              <a:t> </a:t>
            </a:r>
            <a:r>
              <a:rPr lang="en-US" sz="2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34 </a:t>
            </a:r>
            <a:r>
              <a:rPr lang="en-US" sz="26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до</a:t>
            </a:r>
            <a:r>
              <a:rPr lang="en-US" sz="2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38%</a:t>
            </a:r>
            <a:r>
              <a:rPr lang="en-US" sz="2600" dirty="0" smtClean="0"/>
              <a:t> </a:t>
            </a:r>
            <a:r>
              <a:rPr lang="en-US" sz="2600" dirty="0" err="1" smtClean="0"/>
              <a:t>дневног</a:t>
            </a:r>
            <a:r>
              <a:rPr lang="en-US" sz="2600" dirty="0" smtClean="0"/>
              <a:t> </a:t>
            </a:r>
            <a:r>
              <a:rPr lang="en-US" sz="2600" dirty="0" err="1" smtClean="0"/>
              <a:t>калоријског</a:t>
            </a:r>
            <a:r>
              <a:rPr lang="en-US" sz="2600" dirty="0" smtClean="0"/>
              <a:t> </a:t>
            </a:r>
            <a:r>
              <a:rPr lang="en-US" sz="2600" dirty="0" err="1" smtClean="0"/>
              <a:t>уноса</a:t>
            </a:r>
            <a:r>
              <a:rPr lang="en-US" sz="2600" dirty="0" smtClean="0"/>
              <a:t> </a:t>
            </a:r>
            <a:r>
              <a:rPr lang="en-US" sz="2600" dirty="0" err="1" smtClean="0"/>
              <a:t>отпада</a:t>
            </a:r>
            <a:r>
              <a:rPr lang="en-US" sz="2600" dirty="0" smtClean="0"/>
              <a:t> </a:t>
            </a:r>
            <a:r>
              <a:rPr lang="en-US" sz="2600" dirty="0" err="1" smtClean="0"/>
              <a:t>на</a:t>
            </a:r>
            <a:r>
              <a:rPr lang="en-US" sz="2600" dirty="0" smtClean="0"/>
              <a:t> </a:t>
            </a:r>
            <a:r>
              <a:rPr lang="en-US" sz="2600" dirty="0" err="1" smtClean="0"/>
              <a:t>липиде</a:t>
            </a:r>
            <a:endParaRPr lang="en-US" sz="2600" dirty="0" smtClean="0"/>
          </a:p>
          <a:p>
            <a:pPr eaLnBrk="1" hangingPunct="1">
              <a:lnSpc>
                <a:spcPct val="110000"/>
              </a:lnSpc>
              <a:defRPr/>
            </a:pPr>
            <a:r>
              <a:rPr lang="en-US" sz="2600" dirty="0" err="1" smtClean="0"/>
              <a:t>Унос</a:t>
            </a:r>
            <a:r>
              <a:rPr lang="en-US" sz="2600" dirty="0" smtClean="0"/>
              <a:t> </a:t>
            </a:r>
            <a:r>
              <a:rPr lang="en-US" sz="2600" dirty="0" err="1" smtClean="0"/>
              <a:t>липида</a:t>
            </a:r>
            <a:r>
              <a:rPr lang="en-US" sz="2600" dirty="0" smtClean="0"/>
              <a:t> </a:t>
            </a:r>
            <a:r>
              <a:rPr lang="en-US" sz="2600" dirty="0" err="1" smtClean="0"/>
              <a:t>не</a:t>
            </a:r>
            <a:r>
              <a:rPr lang="en-US" sz="2600" dirty="0" smtClean="0"/>
              <a:t> </a:t>
            </a:r>
            <a:r>
              <a:rPr lang="en-US" sz="2600" dirty="0" err="1" smtClean="0"/>
              <a:t>би</a:t>
            </a:r>
            <a:r>
              <a:rPr lang="en-US" sz="2600" dirty="0" smtClean="0"/>
              <a:t> </a:t>
            </a:r>
            <a:r>
              <a:rPr lang="en-US" sz="2600" dirty="0" err="1" smtClean="0"/>
              <a:t>требало</a:t>
            </a:r>
            <a:r>
              <a:rPr lang="en-US" sz="2600" dirty="0" smtClean="0"/>
              <a:t> </a:t>
            </a:r>
            <a:r>
              <a:rPr lang="en-US" sz="2600" dirty="0" err="1" smtClean="0"/>
              <a:t>да</a:t>
            </a:r>
            <a:r>
              <a:rPr lang="en-US" sz="2600" dirty="0" smtClean="0"/>
              <a:t> </a:t>
            </a:r>
            <a:r>
              <a:rPr lang="en-US" sz="2600" dirty="0" err="1" smtClean="0"/>
              <a:t>прелази</a:t>
            </a:r>
            <a:r>
              <a:rPr lang="en-US" sz="2600" dirty="0" smtClean="0"/>
              <a:t> </a:t>
            </a:r>
            <a:r>
              <a:rPr lang="en-US" sz="2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30%</a:t>
            </a:r>
            <a:r>
              <a:rPr lang="en-US" sz="2600" dirty="0" smtClean="0"/>
              <a:t> </a:t>
            </a:r>
            <a:r>
              <a:rPr lang="en-US" sz="2600" dirty="0" err="1" smtClean="0"/>
              <a:t>од</a:t>
            </a:r>
            <a:r>
              <a:rPr lang="en-US" sz="2600" dirty="0" smtClean="0"/>
              <a:t> </a:t>
            </a:r>
            <a:r>
              <a:rPr lang="en-US" sz="2600" dirty="0" err="1" smtClean="0"/>
              <a:t>укупног</a:t>
            </a:r>
            <a:r>
              <a:rPr lang="en-US" sz="2600" dirty="0" smtClean="0"/>
              <a:t> </a:t>
            </a:r>
            <a:r>
              <a:rPr lang="en-US" sz="2600" dirty="0" err="1" smtClean="0"/>
              <a:t>дневног</a:t>
            </a:r>
            <a:r>
              <a:rPr lang="en-US" sz="2600" dirty="0" smtClean="0"/>
              <a:t> </a:t>
            </a:r>
            <a:r>
              <a:rPr lang="en-US" sz="2600" dirty="0" err="1" smtClean="0"/>
              <a:t>калоријског</a:t>
            </a:r>
            <a:r>
              <a:rPr lang="en-US" sz="2600" dirty="0" smtClean="0"/>
              <a:t> </a:t>
            </a:r>
            <a:r>
              <a:rPr lang="en-US" sz="2600" dirty="0" err="1" smtClean="0"/>
              <a:t>уноса</a:t>
            </a:r>
            <a:r>
              <a:rPr lang="en-US" sz="2600" dirty="0" smtClean="0"/>
              <a:t> </a:t>
            </a:r>
          </a:p>
          <a:p>
            <a:pPr eaLnBrk="1" hangingPunct="1">
              <a:lnSpc>
                <a:spcPct val="110000"/>
              </a:lnSpc>
              <a:buFont typeface="Wingdings" pitchFamily="2" charset="2"/>
              <a:buNone/>
              <a:defRPr/>
            </a:pPr>
            <a:r>
              <a:rPr lang="en-US" sz="2600" dirty="0" smtClean="0"/>
              <a:t>     (</a:t>
            </a:r>
            <a:r>
              <a:rPr lang="en-US" sz="2600" b="1" u="sng" dirty="0" err="1" smtClean="0"/>
              <a:t>мање</a:t>
            </a:r>
            <a:r>
              <a:rPr lang="en-US" sz="2600" b="1" u="sng" dirty="0" smtClean="0"/>
              <a:t> </a:t>
            </a:r>
            <a:r>
              <a:rPr lang="en-US" sz="2600" b="1" u="sng" dirty="0" err="1" smtClean="0"/>
              <a:t>од</a:t>
            </a:r>
            <a:r>
              <a:rPr lang="en-US" sz="2600" b="1" u="sng" dirty="0" smtClean="0"/>
              <a:t> 10% </a:t>
            </a:r>
            <a:r>
              <a:rPr lang="en-US" sz="2600" u="sng" dirty="0" err="1" smtClean="0"/>
              <a:t>за</a:t>
            </a:r>
            <a:r>
              <a:rPr lang="en-US" sz="2600" u="sng" dirty="0" smtClean="0"/>
              <a:t> </a:t>
            </a:r>
            <a:r>
              <a:rPr lang="en-US" sz="2600" u="sng" dirty="0" err="1" smtClean="0"/>
              <a:t>засићене</a:t>
            </a:r>
            <a:r>
              <a:rPr lang="en-US" sz="2600" u="sng" dirty="0" smtClean="0"/>
              <a:t> </a:t>
            </a:r>
            <a:r>
              <a:rPr lang="en-US" sz="2600" u="sng" dirty="0" err="1" smtClean="0"/>
              <a:t>масне</a:t>
            </a:r>
            <a:r>
              <a:rPr lang="en-US" sz="2600" u="sng" dirty="0" smtClean="0"/>
              <a:t> </a:t>
            </a:r>
            <a:r>
              <a:rPr lang="en-US" sz="2600" u="sng" dirty="0" err="1" smtClean="0"/>
              <a:t>киселине</a:t>
            </a:r>
            <a:r>
              <a:rPr lang="en-US" sz="2600" dirty="0" smtClean="0"/>
              <a:t>)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en-US" sz="2600" u="sng" dirty="0" err="1" smtClean="0"/>
              <a:t>Незасићене</a:t>
            </a:r>
            <a:r>
              <a:rPr lang="en-US" sz="2600" u="sng" dirty="0" smtClean="0"/>
              <a:t> </a:t>
            </a:r>
            <a:r>
              <a:rPr lang="en-US" sz="2600" u="sng" dirty="0" err="1" smtClean="0"/>
              <a:t>масне</a:t>
            </a:r>
            <a:r>
              <a:rPr lang="en-US" sz="2600" u="sng" dirty="0" smtClean="0"/>
              <a:t> </a:t>
            </a:r>
            <a:r>
              <a:rPr lang="en-US" sz="2600" u="sng" dirty="0" err="1" smtClean="0"/>
              <a:t>киселине</a:t>
            </a:r>
            <a:r>
              <a:rPr lang="en-US" sz="2600" u="sng" dirty="0" smtClean="0"/>
              <a:t> </a:t>
            </a:r>
            <a:r>
              <a:rPr lang="en-US" sz="2600" dirty="0" err="1" smtClean="0"/>
              <a:t>бар</a:t>
            </a:r>
            <a:r>
              <a:rPr lang="en-US" sz="2600" dirty="0" smtClean="0"/>
              <a:t> </a:t>
            </a:r>
            <a:r>
              <a:rPr lang="en-US" sz="2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70%</a:t>
            </a:r>
            <a:r>
              <a:rPr lang="en-US" sz="2600" dirty="0" smtClean="0"/>
              <a:t> </a:t>
            </a:r>
            <a:r>
              <a:rPr lang="en-US" sz="2600" dirty="0" err="1" smtClean="0"/>
              <a:t>од</a:t>
            </a:r>
            <a:r>
              <a:rPr lang="en-US" sz="2600" dirty="0" smtClean="0"/>
              <a:t> </a:t>
            </a:r>
            <a:r>
              <a:rPr lang="en-US" sz="2600" dirty="0" err="1" smtClean="0"/>
              <a:t>укупног</a:t>
            </a:r>
            <a:r>
              <a:rPr lang="en-US" sz="2600" dirty="0" smtClean="0"/>
              <a:t> </a:t>
            </a:r>
            <a:r>
              <a:rPr lang="en-US" sz="2600" dirty="0" err="1" smtClean="0"/>
              <a:t>уноса</a:t>
            </a:r>
            <a:r>
              <a:rPr lang="en-US" sz="2600" dirty="0" smtClean="0"/>
              <a:t> </a:t>
            </a:r>
            <a:r>
              <a:rPr lang="en-US" sz="2600" dirty="0" err="1" smtClean="0"/>
              <a:t>масти</a:t>
            </a:r>
            <a:r>
              <a:rPr lang="en-US" sz="2600" dirty="0" smtClean="0"/>
              <a:t> (</a:t>
            </a:r>
            <a:r>
              <a:rPr lang="en-US" sz="2600" dirty="0" err="1" smtClean="0"/>
              <a:t>ако</a:t>
            </a:r>
            <a:r>
              <a:rPr lang="en-US" sz="2600" dirty="0" smtClean="0"/>
              <a:t> </a:t>
            </a:r>
            <a:r>
              <a:rPr lang="en-US" sz="2600" dirty="0" err="1" smtClean="0"/>
              <a:t>је</a:t>
            </a:r>
            <a:r>
              <a:rPr lang="en-US" sz="2600" dirty="0" smtClean="0"/>
              <a:t> </a:t>
            </a:r>
            <a:r>
              <a:rPr lang="en-US" sz="2600" dirty="0" err="1" smtClean="0"/>
              <a:t>могуће</a:t>
            </a:r>
            <a:r>
              <a:rPr lang="en-US" sz="2600" dirty="0" smtClean="0"/>
              <a:t> и </a:t>
            </a:r>
            <a:r>
              <a:rPr lang="en-US" sz="2600" dirty="0" err="1" smtClean="0"/>
              <a:t>целих</a:t>
            </a:r>
            <a:r>
              <a:rPr lang="en-US" sz="2600" dirty="0" smtClean="0"/>
              <a:t> 80%) </a:t>
            </a:r>
            <a:r>
              <a:rPr lang="en-US" sz="2600" dirty="0" err="1" smtClean="0"/>
              <a:t>са</a:t>
            </a:r>
            <a:r>
              <a:rPr lang="en-US" sz="2600" dirty="0" smtClean="0"/>
              <a:t> </a:t>
            </a:r>
            <a:r>
              <a:rPr lang="en-US" sz="2600" dirty="0" err="1" smtClean="0"/>
              <a:t>односом</a:t>
            </a:r>
            <a:r>
              <a:rPr lang="en-US" sz="2600" dirty="0" smtClean="0"/>
              <a:t> </a:t>
            </a:r>
            <a:r>
              <a:rPr lang="en-US" sz="2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50:50</a:t>
            </a:r>
            <a:r>
              <a:rPr lang="en-US" sz="2600" dirty="0" smtClean="0"/>
              <a:t> </a:t>
            </a:r>
            <a:r>
              <a:rPr lang="en-US" sz="2600" dirty="0" err="1" smtClean="0"/>
              <a:t>између</a:t>
            </a:r>
            <a:r>
              <a:rPr lang="en-US" sz="2600" dirty="0" smtClean="0"/>
              <a:t> </a:t>
            </a:r>
            <a:r>
              <a:rPr lang="en-US" sz="2600" dirty="0" err="1" smtClean="0"/>
              <a:t>полинезасићених</a:t>
            </a:r>
            <a:r>
              <a:rPr lang="en-US" sz="2600" dirty="0" smtClean="0"/>
              <a:t> и </a:t>
            </a:r>
            <a:r>
              <a:rPr lang="en-US" sz="2600" dirty="0" err="1" smtClean="0"/>
              <a:t>мононезаси</a:t>
            </a:r>
            <a:r>
              <a:rPr lang="sr-Latn-CS" sz="2600" dirty="0" smtClean="0"/>
              <a:t>ћ</a:t>
            </a:r>
            <a:r>
              <a:rPr lang="en-US" sz="2600" dirty="0" err="1" smtClean="0"/>
              <a:t>ених</a:t>
            </a:r>
            <a:r>
              <a:rPr lang="en-US" sz="2600" dirty="0" smtClean="0"/>
              <a:t> </a:t>
            </a:r>
            <a:r>
              <a:rPr lang="en-US" sz="2600" dirty="0" err="1" smtClean="0"/>
              <a:t>масних</a:t>
            </a:r>
            <a:r>
              <a:rPr lang="en-US" sz="2600" dirty="0" smtClean="0"/>
              <a:t> </a:t>
            </a:r>
            <a:r>
              <a:rPr lang="en-US" sz="2600" dirty="0" err="1" smtClean="0"/>
              <a:t>киселина</a:t>
            </a:r>
            <a:endParaRPr lang="en-US" sz="2600" dirty="0" smtClean="0"/>
          </a:p>
          <a:p>
            <a:pPr eaLnBrk="1" hangingPunct="1">
              <a:lnSpc>
                <a:spcPct val="110000"/>
              </a:lnSpc>
              <a:defRPr/>
            </a:pPr>
            <a:r>
              <a:rPr lang="en-US" sz="2600" b="1" u="sng" dirty="0" err="1" smtClean="0"/>
              <a:t>Мање</a:t>
            </a:r>
            <a:r>
              <a:rPr lang="en-US" sz="2600" b="1" u="sng" dirty="0" smtClean="0"/>
              <a:t> </a:t>
            </a:r>
            <a:r>
              <a:rPr lang="en-US" sz="2600" b="1" u="sng" dirty="0" err="1" smtClean="0"/>
              <a:t>од</a:t>
            </a:r>
            <a:r>
              <a:rPr lang="en-US" sz="2600" b="1" u="sng" dirty="0" smtClean="0"/>
              <a:t> </a:t>
            </a:r>
            <a:r>
              <a:rPr lang="en-US" sz="26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300 mg</a:t>
            </a:r>
            <a:r>
              <a:rPr lang="en-US" sz="2600" b="1" u="sng" dirty="0" smtClean="0"/>
              <a:t> </a:t>
            </a:r>
            <a:r>
              <a:rPr lang="en-US" sz="2600" b="1" u="sng" dirty="0" err="1" smtClean="0"/>
              <a:t>холестерола</a:t>
            </a:r>
            <a:r>
              <a:rPr lang="en-US" sz="2600" b="1" u="sng" dirty="0" smtClean="0"/>
              <a:t> </a:t>
            </a:r>
            <a:r>
              <a:rPr lang="en-US" sz="2600" b="1" u="sng" dirty="0" err="1" smtClean="0"/>
              <a:t>дневно</a:t>
            </a:r>
            <a:endParaRPr lang="en-US" sz="2600" b="1" u="sng" dirty="0" smtClean="0"/>
          </a:p>
        </p:txBody>
      </p:sp>
    </p:spTree>
    <p:extLst>
      <p:ext uri="{BB962C8B-B14F-4D97-AF65-F5344CB8AC3E}">
        <p14:creationId xmlns:p14="http://schemas.microsoft.com/office/powerpoint/2010/main" val="15345431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350" y="549275"/>
            <a:ext cx="9144000" cy="1143000"/>
          </a:xfrm>
        </p:spPr>
        <p:txBody>
          <a:bodyPr/>
          <a:lstStyle/>
          <a:p>
            <a:pPr eaLnBrk="1" hangingPunct="1"/>
            <a:r>
              <a:rPr lang="en-US" dirty="0" err="1" smtClean="0"/>
              <a:t>Угљени</a:t>
            </a:r>
            <a:r>
              <a:rPr lang="en-US" dirty="0" smtClean="0"/>
              <a:t> </a:t>
            </a:r>
            <a:r>
              <a:rPr lang="en-US" dirty="0" err="1" smtClean="0"/>
              <a:t>хидрати</a:t>
            </a:r>
            <a:endParaRPr lang="sr-Latn-CS" dirty="0" smtClean="0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676400"/>
            <a:ext cx="8610600" cy="5181600"/>
          </a:xfrm>
        </p:spPr>
        <p:txBody>
          <a:bodyPr>
            <a:normAutofit lnSpcReduction="10000"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sz="2600" dirty="0" smtClean="0"/>
              <a:t>1920. -</a:t>
            </a:r>
            <a:r>
              <a:rPr lang="en-US" sz="2600" dirty="0" err="1" smtClean="0"/>
              <a:t>Угљени</a:t>
            </a:r>
            <a:r>
              <a:rPr lang="en-US" sz="2600" dirty="0" smtClean="0"/>
              <a:t> </a:t>
            </a:r>
            <a:r>
              <a:rPr lang="en-US" sz="2600" dirty="0" err="1" smtClean="0"/>
              <a:t>хидрати</a:t>
            </a:r>
            <a:r>
              <a:rPr lang="en-US" sz="2600" dirty="0" smtClean="0"/>
              <a:t> </a:t>
            </a:r>
            <a:r>
              <a:rPr lang="en-US" sz="2600" dirty="0" err="1" smtClean="0"/>
              <a:t>су</a:t>
            </a:r>
            <a:r>
              <a:rPr lang="en-US" sz="2600" dirty="0" smtClean="0"/>
              <a:t> </a:t>
            </a:r>
            <a:r>
              <a:rPr lang="en-US" sz="2600" dirty="0" err="1" smtClean="0"/>
              <a:t>кључни</a:t>
            </a:r>
            <a:r>
              <a:rPr lang="en-US" sz="2600" dirty="0" smtClean="0"/>
              <a:t> у </a:t>
            </a:r>
            <a:r>
              <a:rPr lang="en-US" sz="2600" dirty="0" err="1" smtClean="0"/>
              <a:t>обезбеђивању</a:t>
            </a:r>
            <a:r>
              <a:rPr lang="en-US" sz="2600" dirty="0" smtClean="0"/>
              <a:t> Е </a:t>
            </a:r>
            <a:r>
              <a:rPr lang="en-US" sz="2600" dirty="0" err="1" smtClean="0"/>
              <a:t>за</a:t>
            </a:r>
            <a:r>
              <a:rPr lang="en-US" sz="2600" dirty="0" smtClean="0"/>
              <a:t> </a:t>
            </a:r>
            <a:r>
              <a:rPr lang="en-US" sz="2600" dirty="0" err="1" smtClean="0"/>
              <a:t>контракцију</a:t>
            </a:r>
            <a:r>
              <a:rPr lang="en-US" sz="2600" dirty="0" smtClean="0"/>
              <a:t> </a:t>
            </a:r>
            <a:r>
              <a:rPr lang="en-US" sz="2600" dirty="0" err="1" smtClean="0"/>
              <a:t>мишића</a:t>
            </a:r>
            <a:endParaRPr lang="en-US" sz="26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sz="2600" dirty="0" smtClean="0"/>
              <a:t>1932. – </a:t>
            </a:r>
            <a:r>
              <a:rPr lang="en-US" sz="2600" dirty="0" err="1" smtClean="0"/>
              <a:t>Повецање</a:t>
            </a:r>
            <a:r>
              <a:rPr lang="en-US" sz="2600" dirty="0" smtClean="0"/>
              <a:t> </a:t>
            </a:r>
            <a:r>
              <a:rPr lang="en-US" sz="2600" dirty="0" err="1" smtClean="0"/>
              <a:t>интензитета</a:t>
            </a:r>
            <a:r>
              <a:rPr lang="en-US" sz="2600" dirty="0" smtClean="0"/>
              <a:t> </a:t>
            </a:r>
            <a:r>
              <a:rPr lang="en-US" sz="2600" dirty="0" err="1" smtClean="0"/>
              <a:t>тренинга</a:t>
            </a:r>
            <a:r>
              <a:rPr lang="en-US" sz="2600" dirty="0" smtClean="0"/>
              <a:t> </a:t>
            </a:r>
            <a:r>
              <a:rPr lang="en-US" sz="2600" dirty="0" err="1" smtClean="0"/>
              <a:t>прати</a:t>
            </a:r>
            <a:r>
              <a:rPr lang="en-US" sz="2600" dirty="0" smtClean="0"/>
              <a:t> </a:t>
            </a:r>
            <a:r>
              <a:rPr lang="en-US" sz="2600" dirty="0" err="1" smtClean="0"/>
              <a:t>искорисцење</a:t>
            </a:r>
            <a:r>
              <a:rPr lang="en-US" sz="2600" dirty="0" smtClean="0"/>
              <a:t> УХ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600" dirty="0" smtClean="0"/>
              <a:t>          </a:t>
            </a:r>
            <a:r>
              <a:rPr lang="en-US" sz="2600" dirty="0" err="1" smtClean="0"/>
              <a:t>унос</a:t>
            </a:r>
            <a:r>
              <a:rPr lang="en-US" sz="2600" dirty="0" smtClean="0"/>
              <a:t> УХ               </a:t>
            </a:r>
            <a:r>
              <a:rPr lang="en-US" sz="2600" dirty="0" err="1" smtClean="0"/>
              <a:t>депои</a:t>
            </a:r>
            <a:r>
              <a:rPr lang="en-US" sz="2600" dirty="0" smtClean="0"/>
              <a:t> </a:t>
            </a:r>
            <a:r>
              <a:rPr lang="en-US" sz="2600" dirty="0" err="1" smtClean="0"/>
              <a:t>гликогена</a:t>
            </a:r>
            <a:endParaRPr lang="en-US" sz="26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sz="2600" dirty="0" smtClean="0"/>
              <a:t>АТП </a:t>
            </a:r>
            <a:r>
              <a:rPr lang="en-US" sz="2600" dirty="0" err="1" smtClean="0"/>
              <a:t>је</a:t>
            </a:r>
            <a:r>
              <a:rPr lang="en-US" sz="2600" dirty="0" smtClean="0"/>
              <a:t> </a:t>
            </a:r>
            <a:r>
              <a:rPr lang="en-US" sz="2600" dirty="0" err="1" smtClean="0"/>
              <a:t>основни</a:t>
            </a:r>
            <a:r>
              <a:rPr lang="en-US" sz="2600" dirty="0" smtClean="0"/>
              <a:t> </a:t>
            </a:r>
            <a:r>
              <a:rPr lang="en-US" sz="2600" dirty="0" err="1" smtClean="0"/>
              <a:t>извор</a:t>
            </a:r>
            <a:r>
              <a:rPr lang="en-US" sz="2600" dirty="0" smtClean="0"/>
              <a:t> </a:t>
            </a:r>
            <a:r>
              <a:rPr lang="en-US" sz="2600" dirty="0" err="1" smtClean="0"/>
              <a:t>енергије</a:t>
            </a:r>
            <a:r>
              <a:rPr lang="en-US" sz="2600" dirty="0" smtClean="0"/>
              <a:t>, 1 </a:t>
            </a:r>
            <a:r>
              <a:rPr lang="en-US" sz="2600" dirty="0" err="1" smtClean="0"/>
              <a:t>mol</a:t>
            </a:r>
            <a:r>
              <a:rPr lang="en-US" sz="2600" dirty="0" smtClean="0"/>
              <a:t>=31 </a:t>
            </a:r>
            <a:r>
              <a:rPr lang="en-US" sz="2600" dirty="0" err="1" smtClean="0"/>
              <a:t>кЈ</a:t>
            </a:r>
            <a:endParaRPr lang="en-US" sz="26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sz="2600" dirty="0" err="1" smtClean="0"/>
              <a:t>Ресинтети</a:t>
            </a:r>
            <a:r>
              <a:rPr lang="sr-Latn-CS" sz="2600" dirty="0" smtClean="0"/>
              <a:t>ш</a:t>
            </a:r>
            <a:r>
              <a:rPr lang="en-US" sz="2600" dirty="0" smtClean="0"/>
              <a:t>е </a:t>
            </a:r>
            <a:r>
              <a:rPr lang="en-US" sz="2600" dirty="0" err="1" smtClean="0"/>
              <a:t>се</a:t>
            </a:r>
            <a:r>
              <a:rPr lang="sr-Latn-CS" sz="2600" dirty="0" smtClean="0"/>
              <a:t>:</a:t>
            </a:r>
            <a:endParaRPr lang="en-US" sz="26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sz="2600" dirty="0" smtClean="0"/>
              <a:t>	</a:t>
            </a:r>
            <a:r>
              <a:rPr lang="en-US" sz="2200" dirty="0" smtClean="0"/>
              <a:t>а. </a:t>
            </a:r>
            <a:r>
              <a:rPr lang="en-US" sz="2200" dirty="0" err="1" smtClean="0"/>
              <a:t>Хидролизом</a:t>
            </a:r>
            <a:r>
              <a:rPr lang="en-US" sz="2200" dirty="0" smtClean="0"/>
              <a:t> </a:t>
            </a:r>
            <a:r>
              <a:rPr lang="en-US" sz="2200" dirty="0" err="1" smtClean="0"/>
              <a:t>фосфо-креатина</a:t>
            </a:r>
            <a:endParaRPr lang="en-US" sz="22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sz="2200" dirty="0" smtClean="0"/>
              <a:t>	б. </a:t>
            </a:r>
            <a:r>
              <a:rPr lang="en-US" sz="2200" dirty="0" err="1" smtClean="0"/>
              <a:t>гликолизом</a:t>
            </a:r>
            <a:endParaRPr lang="en-US" sz="22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sz="2200" dirty="0" smtClean="0"/>
              <a:t>	ц. </a:t>
            </a:r>
            <a:r>
              <a:rPr lang="en-US" sz="2200" dirty="0" err="1" smtClean="0"/>
              <a:t>оксидативном</a:t>
            </a:r>
            <a:r>
              <a:rPr lang="en-US" sz="2200" dirty="0" smtClean="0"/>
              <a:t> </a:t>
            </a:r>
            <a:r>
              <a:rPr lang="en-US" sz="2200" dirty="0" err="1" smtClean="0"/>
              <a:t>фосфорилацијом</a:t>
            </a:r>
            <a:endParaRPr lang="en-US" sz="2200" dirty="0" smtClean="0"/>
          </a:p>
          <a:p>
            <a:pPr marL="190500" indent="-190500" algn="just">
              <a:lnSpc>
                <a:spcPct val="80000"/>
              </a:lnSpc>
              <a:buFontTx/>
              <a:buChar char="•"/>
            </a:pPr>
            <a:r>
              <a:rPr lang="en-US" sz="2000" b="1" dirty="0" err="1" smtClean="0">
                <a:solidFill>
                  <a:schemeClr val="tx1"/>
                </a:solidFill>
              </a:rPr>
              <a:t>су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хранљиве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материје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органског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порекла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најзаступљеније</a:t>
            </a:r>
            <a:r>
              <a:rPr lang="en-US" sz="2000" b="1" dirty="0" smtClean="0">
                <a:solidFill>
                  <a:schemeClr val="tx1"/>
                </a:solidFill>
              </a:rPr>
              <a:t> у </a:t>
            </a:r>
            <a:r>
              <a:rPr lang="en-US" sz="2000" b="1" dirty="0" err="1" smtClean="0">
                <a:solidFill>
                  <a:schemeClr val="tx1"/>
                </a:solidFill>
              </a:rPr>
              <a:t>природи</a:t>
            </a:r>
            <a:r>
              <a:rPr lang="en-US" sz="2000" b="1" dirty="0" smtClean="0">
                <a:solidFill>
                  <a:schemeClr val="tx1"/>
                </a:solidFill>
              </a:rPr>
              <a:t>,  </a:t>
            </a:r>
            <a:endParaRPr lang="sr-Cyrl-CS" sz="20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  <a:buFontTx/>
              <a:buChar char="•"/>
            </a:pPr>
            <a:r>
              <a:rPr lang="en-US" sz="2000" b="1" dirty="0" smtClean="0">
                <a:solidFill>
                  <a:schemeClr val="tx1"/>
                </a:solidFill>
              </a:rPr>
              <a:t>у </a:t>
            </a:r>
            <a:r>
              <a:rPr lang="en-US" sz="2000" b="1" dirty="0" err="1" smtClean="0">
                <a:solidFill>
                  <a:schemeClr val="tx1"/>
                </a:solidFill>
              </a:rPr>
              <a:t>основи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су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главни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извор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енергије</a:t>
            </a:r>
            <a:r>
              <a:rPr lang="en-US" sz="2000" b="1" dirty="0" smtClean="0">
                <a:solidFill>
                  <a:schemeClr val="tx1"/>
                </a:solidFill>
              </a:rPr>
              <a:t> и </a:t>
            </a:r>
            <a:endParaRPr lang="sr-Cyrl-CS" sz="20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  <a:buFontTx/>
              <a:buChar char="•"/>
            </a:pPr>
            <a:r>
              <a:rPr lang="en-US" sz="2000" b="1" dirty="0" err="1" smtClean="0">
                <a:solidFill>
                  <a:schemeClr val="tx1"/>
                </a:solidFill>
              </a:rPr>
              <a:t>неопходни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су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за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одвијање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неких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метаболичких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про</a:t>
            </a:r>
            <a:r>
              <a:rPr lang="sr-Cyrl-CS" sz="2000" b="1" dirty="0" smtClean="0">
                <a:solidFill>
                  <a:schemeClr val="tx1"/>
                </a:solidFill>
              </a:rPr>
              <a:t>ц</a:t>
            </a:r>
            <a:r>
              <a:rPr lang="en-US" sz="2000" b="1" dirty="0" err="1" smtClean="0">
                <a:solidFill>
                  <a:schemeClr val="tx1"/>
                </a:solidFill>
              </a:rPr>
              <a:t>еса</a:t>
            </a:r>
            <a:r>
              <a:rPr lang="en-US" sz="2000" b="1" dirty="0" smtClean="0">
                <a:solidFill>
                  <a:schemeClr val="tx1"/>
                </a:solidFill>
              </a:rPr>
              <a:t>.</a:t>
            </a:r>
            <a:endParaRPr lang="sr-Latn-CS" sz="2000" b="1" dirty="0" smtClean="0">
              <a:solidFill>
                <a:schemeClr val="tx1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endParaRPr lang="sr-Latn-CS" sz="2200" dirty="0" smtClean="0">
              <a:latin typeface="Comic Sans MS" pitchFamily="66" charset="0"/>
            </a:endParaRPr>
          </a:p>
        </p:txBody>
      </p:sp>
      <p:sp>
        <p:nvSpPr>
          <p:cNvPr id="193540" name="Line 5"/>
          <p:cNvSpPr>
            <a:spLocks noChangeShapeType="1"/>
          </p:cNvSpPr>
          <p:nvPr/>
        </p:nvSpPr>
        <p:spPr bwMode="auto">
          <a:xfrm flipV="1">
            <a:off x="1295400" y="3505200"/>
            <a:ext cx="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r-Latn-RS"/>
          </a:p>
        </p:txBody>
      </p:sp>
      <p:sp>
        <p:nvSpPr>
          <p:cNvPr id="193541" name="Line 6"/>
          <p:cNvSpPr>
            <a:spLocks noChangeShapeType="1"/>
          </p:cNvSpPr>
          <p:nvPr/>
        </p:nvSpPr>
        <p:spPr bwMode="auto">
          <a:xfrm flipV="1">
            <a:off x="3429000" y="3505200"/>
            <a:ext cx="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r-Latn-RS"/>
          </a:p>
        </p:txBody>
      </p:sp>
      <p:sp>
        <p:nvSpPr>
          <p:cNvPr id="193542" name="AutoShape 7"/>
          <p:cNvSpPr>
            <a:spLocks noChangeArrowheads="1"/>
          </p:cNvSpPr>
          <p:nvPr/>
        </p:nvSpPr>
        <p:spPr bwMode="auto">
          <a:xfrm>
            <a:off x="2362200" y="3733800"/>
            <a:ext cx="762000" cy="46038"/>
          </a:xfrm>
          <a:prstGeom prst="rightArrow">
            <a:avLst>
              <a:gd name="adj1" fmla="val 50000"/>
              <a:gd name="adj2" fmla="val 24827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73490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79388" y="1484313"/>
            <a:ext cx="8280400" cy="4969023"/>
          </a:xfrm>
        </p:spPr>
        <p:txBody>
          <a:bodyPr>
            <a:normAutofit/>
          </a:bodyPr>
          <a:lstStyle/>
          <a:p>
            <a:pPr marL="190500" indent="-190500" algn="just">
              <a:lnSpc>
                <a:spcPct val="80000"/>
              </a:lnSpc>
            </a:pPr>
            <a:r>
              <a:rPr lang="sr-Latn-CS" sz="1800" b="1" dirty="0" smtClean="0">
                <a:solidFill>
                  <a:schemeClr val="tx1"/>
                </a:solidFill>
              </a:rPr>
              <a:t>	</a:t>
            </a:r>
            <a:r>
              <a:rPr lang="en-US" sz="1800" b="1" dirty="0" smtClean="0">
                <a:solidFill>
                  <a:schemeClr val="tx1"/>
                </a:solidFill>
              </a:rPr>
              <a:t>У </a:t>
            </a:r>
            <a:r>
              <a:rPr lang="en-US" sz="1800" b="1" dirty="0" err="1" smtClean="0">
                <a:solidFill>
                  <a:schemeClr val="tx1"/>
                </a:solidFill>
              </a:rPr>
              <a:t>исхрани</a:t>
            </a:r>
            <a:r>
              <a:rPr lang="en-US" sz="1800" b="1" dirty="0" smtClean="0">
                <a:solidFill>
                  <a:schemeClr val="tx1"/>
                </a:solidFill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</a:rPr>
              <a:t>људи</a:t>
            </a:r>
            <a:r>
              <a:rPr lang="en-US" sz="1800" b="1" dirty="0" smtClean="0">
                <a:solidFill>
                  <a:schemeClr val="tx1"/>
                </a:solidFill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</a:rPr>
              <a:t>угљени</a:t>
            </a:r>
            <a:r>
              <a:rPr lang="en-US" sz="1800" b="1" dirty="0" smtClean="0">
                <a:solidFill>
                  <a:schemeClr val="tx1"/>
                </a:solidFill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</a:rPr>
              <a:t>хидрати</a:t>
            </a:r>
            <a:r>
              <a:rPr lang="en-US" sz="1800" b="1" dirty="0" smtClean="0">
                <a:solidFill>
                  <a:schemeClr val="tx1"/>
                </a:solidFill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</a:rPr>
              <a:t>деле</a:t>
            </a:r>
            <a:r>
              <a:rPr lang="en-US" sz="1800" b="1" dirty="0" smtClean="0">
                <a:solidFill>
                  <a:schemeClr val="tx1"/>
                </a:solidFill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</a:rPr>
              <a:t>се</a:t>
            </a:r>
            <a:r>
              <a:rPr lang="en-US" sz="1800" b="1" dirty="0" smtClean="0">
                <a:solidFill>
                  <a:schemeClr val="tx1"/>
                </a:solidFill>
              </a:rPr>
              <a:t> у </a:t>
            </a:r>
            <a:r>
              <a:rPr lang="en-US" sz="1800" b="1" dirty="0" err="1" smtClean="0">
                <a:solidFill>
                  <a:schemeClr val="tx1"/>
                </a:solidFill>
              </a:rPr>
              <a:t>неколико</a:t>
            </a:r>
            <a:r>
              <a:rPr lang="en-US" sz="1800" b="1" dirty="0" smtClean="0">
                <a:solidFill>
                  <a:schemeClr val="tx1"/>
                </a:solidFill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</a:rPr>
              <a:t>група</a:t>
            </a:r>
            <a:r>
              <a:rPr lang="en-US" sz="1800" b="1" dirty="0" smtClean="0">
                <a:solidFill>
                  <a:schemeClr val="tx1"/>
                </a:solidFill>
              </a:rPr>
              <a:t> (</a:t>
            </a:r>
            <a:r>
              <a:rPr lang="en-US" sz="1800" b="1" i="1" dirty="0" err="1" smtClean="0">
                <a:solidFill>
                  <a:schemeClr val="tx1"/>
                </a:solidFill>
              </a:rPr>
              <a:t>налазимо</a:t>
            </a:r>
            <a:r>
              <a:rPr lang="en-US" sz="1800" b="1" i="1" dirty="0" smtClean="0">
                <a:solidFill>
                  <a:schemeClr val="tx1"/>
                </a:solidFill>
              </a:rPr>
              <a:t> </a:t>
            </a:r>
            <a:r>
              <a:rPr lang="en-US" sz="1800" b="1" i="1" dirty="0" err="1" smtClean="0">
                <a:solidFill>
                  <a:schemeClr val="tx1"/>
                </a:solidFill>
              </a:rPr>
              <a:t>их</a:t>
            </a:r>
            <a:r>
              <a:rPr lang="en-US" sz="1800" b="1" i="1" dirty="0" smtClean="0">
                <a:solidFill>
                  <a:schemeClr val="tx1"/>
                </a:solidFill>
              </a:rPr>
              <a:t> у </a:t>
            </a:r>
            <a:r>
              <a:rPr lang="en-US" sz="1800" b="1" i="1" dirty="0" err="1" smtClean="0">
                <a:solidFill>
                  <a:schemeClr val="tx1"/>
                </a:solidFill>
              </a:rPr>
              <a:t>прородним</a:t>
            </a:r>
            <a:r>
              <a:rPr lang="en-US" sz="1800" b="1" i="1" dirty="0" smtClean="0">
                <a:solidFill>
                  <a:schemeClr val="tx1"/>
                </a:solidFill>
              </a:rPr>
              <a:t> </a:t>
            </a:r>
            <a:r>
              <a:rPr lang="en-US" sz="1800" b="1" i="1" dirty="0" err="1" smtClean="0">
                <a:solidFill>
                  <a:schemeClr val="tx1"/>
                </a:solidFill>
              </a:rPr>
              <a:t>изворима</a:t>
            </a:r>
            <a:r>
              <a:rPr lang="en-US" sz="1800" b="1" i="1" dirty="0" smtClean="0">
                <a:solidFill>
                  <a:schemeClr val="tx1"/>
                </a:solidFill>
              </a:rPr>
              <a:t> </a:t>
            </a:r>
            <a:r>
              <a:rPr lang="en-US" sz="1800" b="1" i="1" dirty="0" err="1" smtClean="0">
                <a:solidFill>
                  <a:schemeClr val="tx1"/>
                </a:solidFill>
              </a:rPr>
              <a:t>или</a:t>
            </a:r>
            <a:r>
              <a:rPr lang="en-US" sz="1800" b="1" i="1" dirty="0" smtClean="0">
                <a:solidFill>
                  <a:schemeClr val="tx1"/>
                </a:solidFill>
              </a:rPr>
              <a:t> </a:t>
            </a:r>
            <a:r>
              <a:rPr lang="en-US" sz="1800" b="1" i="1" dirty="0" err="1" smtClean="0">
                <a:solidFill>
                  <a:schemeClr val="tx1"/>
                </a:solidFill>
              </a:rPr>
              <a:t>настају</a:t>
            </a:r>
            <a:r>
              <a:rPr lang="en-US" sz="1800" b="1" i="1" dirty="0" smtClean="0">
                <a:solidFill>
                  <a:schemeClr val="tx1"/>
                </a:solidFill>
              </a:rPr>
              <a:t> </a:t>
            </a:r>
            <a:r>
              <a:rPr lang="en-US" sz="1800" b="1" i="1" dirty="0" err="1" smtClean="0">
                <a:solidFill>
                  <a:schemeClr val="tx1"/>
                </a:solidFill>
              </a:rPr>
              <a:t>током</a:t>
            </a:r>
            <a:r>
              <a:rPr lang="en-US" sz="1800" b="1" i="1" dirty="0" smtClean="0">
                <a:solidFill>
                  <a:schemeClr val="tx1"/>
                </a:solidFill>
              </a:rPr>
              <a:t> </a:t>
            </a:r>
            <a:r>
              <a:rPr lang="en-US" sz="1800" b="1" i="1" dirty="0" err="1" smtClean="0">
                <a:solidFill>
                  <a:schemeClr val="tx1"/>
                </a:solidFill>
              </a:rPr>
              <a:t>технолошке</a:t>
            </a:r>
            <a:r>
              <a:rPr lang="en-US" sz="1800" b="1" i="1" dirty="0" smtClean="0">
                <a:solidFill>
                  <a:schemeClr val="tx1"/>
                </a:solidFill>
              </a:rPr>
              <a:t> </a:t>
            </a:r>
            <a:r>
              <a:rPr lang="en-US" sz="1800" b="1" i="1" dirty="0" err="1" smtClean="0">
                <a:solidFill>
                  <a:schemeClr val="tx1"/>
                </a:solidFill>
              </a:rPr>
              <a:t>прераде</a:t>
            </a:r>
            <a:r>
              <a:rPr lang="en-US" sz="1800" b="1" i="1" dirty="0" smtClean="0">
                <a:solidFill>
                  <a:schemeClr val="tx1"/>
                </a:solidFill>
              </a:rPr>
              <a:t> </a:t>
            </a:r>
            <a:r>
              <a:rPr lang="en-US" sz="1800" b="1" i="1" dirty="0" err="1" smtClean="0">
                <a:solidFill>
                  <a:schemeClr val="tx1"/>
                </a:solidFill>
              </a:rPr>
              <a:t>намирни</a:t>
            </a:r>
            <a:r>
              <a:rPr lang="sr-Cyrl-CS" sz="1800" b="1" i="1" dirty="0" smtClean="0">
                <a:solidFill>
                  <a:schemeClr val="tx1"/>
                </a:solidFill>
              </a:rPr>
              <a:t>це</a:t>
            </a:r>
            <a:r>
              <a:rPr lang="en-US" sz="1800" b="1" dirty="0" smtClean="0">
                <a:solidFill>
                  <a:schemeClr val="tx1"/>
                </a:solidFill>
              </a:rPr>
              <a:t>)</a:t>
            </a:r>
            <a:endParaRPr lang="en-US" sz="18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18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1800" b="1" i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 i="1" dirty="0" smtClean="0">
                <a:solidFill>
                  <a:schemeClr val="tx1"/>
                </a:solidFill>
              </a:rPr>
              <a:t>1. </a:t>
            </a:r>
            <a:r>
              <a:rPr lang="en-US" sz="2000" b="1" i="1" dirty="0" err="1" smtClean="0">
                <a:solidFill>
                  <a:schemeClr val="tx1"/>
                </a:solidFill>
              </a:rPr>
              <a:t>Моносахариди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endParaRPr lang="sr-Latn-CS" sz="2000" b="1" i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 i="1" dirty="0" smtClean="0">
                <a:solidFill>
                  <a:schemeClr val="tx1"/>
                </a:solidFill>
              </a:rPr>
              <a:t>2. </a:t>
            </a:r>
            <a:r>
              <a:rPr lang="en-US" sz="2000" b="1" i="1" dirty="0" err="1" smtClean="0">
                <a:solidFill>
                  <a:schemeClr val="tx1"/>
                </a:solidFill>
              </a:rPr>
              <a:t>Дисахариди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Font typeface="Wingdings" pitchFamily="2" charset="2"/>
              <a:buNone/>
            </a:pPr>
            <a:endParaRPr lang="sr-Latn-CS" sz="2000" b="1" i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 i="1" dirty="0" smtClean="0">
                <a:solidFill>
                  <a:schemeClr val="tx1"/>
                </a:solidFill>
              </a:rPr>
              <a:t>3. </a:t>
            </a:r>
            <a:r>
              <a:rPr lang="en-US" sz="2000" b="1" i="1" dirty="0" err="1" smtClean="0">
                <a:solidFill>
                  <a:schemeClr val="tx1"/>
                </a:solidFill>
              </a:rPr>
              <a:t>Олигосахариди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Font typeface="Wingdings" pitchFamily="2" charset="2"/>
              <a:buNone/>
            </a:pPr>
            <a:endParaRPr lang="sr-Latn-CS" sz="2000" b="1" i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 i="1" dirty="0" smtClean="0">
                <a:solidFill>
                  <a:schemeClr val="tx1"/>
                </a:solidFill>
              </a:rPr>
              <a:t>4. </a:t>
            </a:r>
            <a:r>
              <a:rPr lang="en-US" sz="2000" b="1" i="1" dirty="0" err="1" smtClean="0">
                <a:solidFill>
                  <a:schemeClr val="tx1"/>
                </a:solidFill>
              </a:rPr>
              <a:t>Шећерни</a:t>
            </a:r>
            <a:r>
              <a:rPr lang="en-US" sz="2000" b="1" i="1" dirty="0" smtClean="0">
                <a:solidFill>
                  <a:schemeClr val="tx1"/>
                </a:solidFill>
              </a:rPr>
              <a:t> </a:t>
            </a:r>
            <a:r>
              <a:rPr lang="en-US" sz="2000" b="1" i="1" dirty="0" err="1" smtClean="0">
                <a:solidFill>
                  <a:schemeClr val="tx1"/>
                </a:solidFill>
              </a:rPr>
              <a:t>алкохол</a:t>
            </a:r>
            <a:endParaRPr lang="fr-FR" sz="2000" b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Font typeface="Wingdings" pitchFamily="2" charset="2"/>
              <a:buNone/>
            </a:pP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endParaRPr lang="sr-Latn-CS" sz="2000" b="1" i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Font typeface="Wingdings" pitchFamily="2" charset="2"/>
              <a:buNone/>
            </a:pPr>
            <a:r>
              <a:rPr lang="fr-FR" sz="2000" b="1" i="1" dirty="0" smtClean="0">
                <a:solidFill>
                  <a:schemeClr val="tx1"/>
                </a:solidFill>
              </a:rPr>
              <a:t>5. </a:t>
            </a:r>
            <a:r>
              <a:rPr lang="fr-FR" sz="2000" b="1" i="1" dirty="0" err="1" smtClean="0">
                <a:solidFill>
                  <a:schemeClr val="tx1"/>
                </a:solidFill>
              </a:rPr>
              <a:t>Полисахариди</a:t>
            </a:r>
            <a:endParaRPr lang="fr-FR" sz="2000" b="1" i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Font typeface="Wingdings" pitchFamily="2" charset="2"/>
              <a:buNone/>
            </a:pPr>
            <a:endParaRPr lang="sr-Latn-CS" sz="2000" b="1" i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Font typeface="Wingdings" pitchFamily="2" charset="2"/>
              <a:buNone/>
            </a:pPr>
            <a:r>
              <a:rPr lang="fr-FR" sz="2000" b="1" i="1" dirty="0" smtClean="0">
                <a:solidFill>
                  <a:schemeClr val="tx1"/>
                </a:solidFill>
              </a:rPr>
              <a:t>6. </a:t>
            </a:r>
            <a:r>
              <a:rPr lang="fr-FR" sz="2000" b="1" i="1" dirty="0" err="1" smtClean="0">
                <a:solidFill>
                  <a:schemeClr val="tx1"/>
                </a:solidFill>
              </a:rPr>
              <a:t>Нескробни</a:t>
            </a:r>
            <a:r>
              <a:rPr lang="fr-FR" sz="2000" b="1" i="1" dirty="0" smtClean="0">
                <a:solidFill>
                  <a:schemeClr val="tx1"/>
                </a:solidFill>
              </a:rPr>
              <a:t> </a:t>
            </a:r>
            <a:r>
              <a:rPr lang="fr-FR" sz="2000" b="1" i="1" dirty="0" err="1" smtClean="0">
                <a:solidFill>
                  <a:schemeClr val="tx1"/>
                </a:solidFill>
              </a:rPr>
              <a:t>полисахариди</a:t>
            </a:r>
            <a:r>
              <a:rPr lang="fr-FR" sz="2000" b="1" i="1" dirty="0" smtClean="0">
                <a:solidFill>
                  <a:schemeClr val="tx1"/>
                </a:solidFill>
              </a:rPr>
              <a:t> </a:t>
            </a:r>
            <a:r>
              <a:rPr lang="fr-FR" sz="2000" b="1" i="1" dirty="0" err="1" smtClean="0">
                <a:solidFill>
                  <a:schemeClr val="tx1"/>
                </a:solidFill>
              </a:rPr>
              <a:t>или</a:t>
            </a:r>
            <a:r>
              <a:rPr lang="fr-FR" sz="2000" b="1" i="1" dirty="0" smtClean="0">
                <a:solidFill>
                  <a:schemeClr val="tx1"/>
                </a:solidFill>
              </a:rPr>
              <a:t> </a:t>
            </a:r>
            <a:r>
              <a:rPr lang="fr-FR" sz="2000" b="1" i="1" dirty="0" err="1" smtClean="0">
                <a:solidFill>
                  <a:schemeClr val="tx1"/>
                </a:solidFill>
              </a:rPr>
              <a:t>дијетна</a:t>
            </a:r>
            <a:r>
              <a:rPr lang="fr-FR" sz="2000" b="1" i="1" dirty="0" smtClean="0">
                <a:solidFill>
                  <a:schemeClr val="tx1"/>
                </a:solidFill>
              </a:rPr>
              <a:t> </a:t>
            </a:r>
            <a:r>
              <a:rPr lang="fr-FR" sz="2000" b="1" i="1" dirty="0" err="1" smtClean="0">
                <a:solidFill>
                  <a:schemeClr val="tx1"/>
                </a:solidFill>
              </a:rPr>
              <a:t>биљна</a:t>
            </a:r>
            <a:r>
              <a:rPr lang="fr-FR" sz="2000" b="1" i="1" dirty="0" smtClean="0">
                <a:solidFill>
                  <a:schemeClr val="tx1"/>
                </a:solidFill>
              </a:rPr>
              <a:t> </a:t>
            </a:r>
            <a:r>
              <a:rPr lang="fr-FR" sz="2000" b="1" i="1" dirty="0" err="1" smtClean="0">
                <a:solidFill>
                  <a:schemeClr val="tx1"/>
                </a:solidFill>
              </a:rPr>
              <a:t>влакна</a:t>
            </a:r>
            <a:endParaRPr lang="fr-FR" sz="2000" b="1" dirty="0" smtClean="0">
              <a:solidFill>
                <a:schemeClr val="tx1"/>
              </a:solidFill>
            </a:endParaRPr>
          </a:p>
        </p:txBody>
      </p:sp>
      <p:sp>
        <p:nvSpPr>
          <p:cNvPr id="60419" name="Text Box 3"/>
          <p:cNvSpPr txBox="1">
            <a:spLocks noChangeArrowheads="1"/>
          </p:cNvSpPr>
          <p:nvPr/>
        </p:nvSpPr>
        <p:spPr bwMode="auto">
          <a:xfrm>
            <a:off x="428625" y="928688"/>
            <a:ext cx="799306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>
                <a:latin typeface="Verdana" pitchFamily="34" charset="0"/>
              </a:rPr>
              <a:t>УГЉЕНИ ХИДРАТИ</a:t>
            </a:r>
            <a:r>
              <a:rPr lang="sr-Latn-CS" sz="3200" b="1">
                <a:latin typeface="Verdana" pitchFamily="34" charset="0"/>
              </a:rPr>
              <a:t>-врста и улога</a:t>
            </a:r>
            <a:r>
              <a:rPr lang="en-US" sz="3200">
                <a:latin typeface="Verdana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504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85750" y="2786063"/>
            <a:ext cx="8280400" cy="3739281"/>
          </a:xfrm>
        </p:spPr>
        <p:txBody>
          <a:bodyPr>
            <a:normAutofit/>
          </a:bodyPr>
          <a:lstStyle/>
          <a:p>
            <a:pPr marL="190500" indent="-190500" algn="just">
              <a:lnSpc>
                <a:spcPct val="80000"/>
              </a:lnSpc>
            </a:pPr>
            <a:r>
              <a:rPr lang="en-US" sz="2000" b="1" i="1" dirty="0" smtClean="0">
                <a:solidFill>
                  <a:schemeClr val="tx1"/>
                </a:solidFill>
              </a:rPr>
              <a:t>1. </a:t>
            </a:r>
            <a:r>
              <a:rPr lang="en-US" sz="2000" b="1" i="1" dirty="0" err="1" smtClean="0">
                <a:solidFill>
                  <a:schemeClr val="tx1"/>
                </a:solidFill>
              </a:rPr>
              <a:t>Моносахариди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en-US" sz="2000" b="1" dirty="0" smtClean="0">
                <a:solidFill>
                  <a:schemeClr val="tx1"/>
                </a:solidFill>
              </a:rPr>
              <a:t> </a:t>
            </a:r>
          </a:p>
          <a:p>
            <a:pPr marL="190500" indent="-190500" algn="just">
              <a:lnSpc>
                <a:spcPct val="80000"/>
              </a:lnSpc>
            </a:pPr>
            <a:r>
              <a:rPr lang="sr-Latn-CS" sz="2000" b="1" dirty="0" smtClean="0">
                <a:solidFill>
                  <a:schemeClr val="tx1"/>
                </a:solidFill>
              </a:rPr>
              <a:t>	</a:t>
            </a:r>
            <a:r>
              <a:rPr lang="en-US" sz="2000" b="1" dirty="0" err="1" smtClean="0">
                <a:solidFill>
                  <a:schemeClr val="tx1"/>
                </a:solidFill>
              </a:rPr>
              <a:t>За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исхрану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људи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значајни</a:t>
            </a:r>
            <a:endParaRPr lang="en-US" sz="20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0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000" b="1" i="1" dirty="0" smtClean="0">
                <a:solidFill>
                  <a:schemeClr val="tx1"/>
                </a:solidFill>
              </a:rPr>
              <a:t>		-</a:t>
            </a:r>
            <a:r>
              <a:rPr lang="en-US" sz="2000" b="1" i="1" dirty="0" err="1" smtClean="0">
                <a:solidFill>
                  <a:schemeClr val="tx1"/>
                </a:solidFill>
              </a:rPr>
              <a:t>Гликоза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marL="1543050" lvl="3" indent="-17145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b="1" dirty="0" smtClean="0">
                <a:solidFill>
                  <a:schemeClr val="tx1"/>
                </a:solidFill>
              </a:rPr>
              <a:t>	</a:t>
            </a:r>
            <a:r>
              <a:rPr lang="en-US" b="1" dirty="0" err="1" smtClean="0">
                <a:solidFill>
                  <a:schemeClr val="tx1"/>
                </a:solidFill>
              </a:rPr>
              <a:t>Главни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извор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је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мед</a:t>
            </a:r>
            <a:r>
              <a:rPr lang="en-US" b="1" dirty="0" smtClean="0">
                <a:solidFill>
                  <a:schemeClr val="tx1"/>
                </a:solidFill>
              </a:rPr>
              <a:t>. </a:t>
            </a:r>
            <a:r>
              <a:rPr lang="nl-NL" b="1" dirty="0" smtClean="0">
                <a:solidFill>
                  <a:schemeClr val="tx1"/>
                </a:solidFill>
              </a:rPr>
              <a:t>У воћу и поврћу је има у малим количинама. </a:t>
            </a:r>
            <a:endParaRPr lang="en-US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000" b="1" i="1" dirty="0" smtClean="0">
                <a:solidFill>
                  <a:schemeClr val="tx1"/>
                </a:solidFill>
              </a:rPr>
              <a:t>		-</a:t>
            </a:r>
            <a:r>
              <a:rPr lang="en-US" sz="2000" b="1" i="1" dirty="0" err="1" smtClean="0">
                <a:solidFill>
                  <a:schemeClr val="tx1"/>
                </a:solidFill>
              </a:rPr>
              <a:t>Фруктоза</a:t>
            </a:r>
            <a:endParaRPr lang="sr-Latn-CS" sz="2000" b="1" dirty="0" smtClean="0">
              <a:solidFill>
                <a:schemeClr val="tx1"/>
              </a:solidFill>
            </a:endParaRPr>
          </a:p>
          <a:p>
            <a:pPr marL="1543050" lvl="3" indent="-17145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b="1" dirty="0" smtClean="0">
                <a:solidFill>
                  <a:schemeClr val="tx1"/>
                </a:solidFill>
              </a:rPr>
              <a:t>   </a:t>
            </a:r>
            <a:r>
              <a:rPr lang="en-US" b="1" dirty="0" err="1" smtClean="0">
                <a:solidFill>
                  <a:schemeClr val="tx1"/>
                </a:solidFill>
              </a:rPr>
              <a:t>Главни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извор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воће</a:t>
            </a:r>
            <a:r>
              <a:rPr lang="en-US" b="1" dirty="0" smtClean="0">
                <a:solidFill>
                  <a:schemeClr val="tx1"/>
                </a:solidFill>
              </a:rPr>
              <a:t>.</a:t>
            </a:r>
            <a:endParaRPr lang="en-US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0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1600" b="1" i="1" dirty="0" smtClean="0">
              <a:solidFill>
                <a:schemeClr val="tx1"/>
              </a:solidFill>
            </a:endParaRPr>
          </a:p>
        </p:txBody>
      </p:sp>
      <p:sp>
        <p:nvSpPr>
          <p:cNvPr id="61443" name="Text Box 3"/>
          <p:cNvSpPr txBox="1">
            <a:spLocks noChangeArrowheads="1"/>
          </p:cNvSpPr>
          <p:nvPr/>
        </p:nvSpPr>
        <p:spPr bwMode="auto">
          <a:xfrm>
            <a:off x="642938" y="1428750"/>
            <a:ext cx="799306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>
                <a:latin typeface="Verdana" pitchFamily="34" charset="0"/>
              </a:rPr>
              <a:t>УГЉЕНИ ХИДРАТИ</a:t>
            </a:r>
            <a:r>
              <a:rPr lang="sr-Latn-CS" sz="3200" b="1">
                <a:latin typeface="Verdana" pitchFamily="34" charset="0"/>
              </a:rPr>
              <a:t>-врста и улога</a:t>
            </a:r>
            <a:r>
              <a:rPr lang="en-US" sz="3200">
                <a:latin typeface="Verdana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5048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"/>
          <p:cNvSpPr>
            <a:spLocks noChangeArrowheads="1"/>
          </p:cNvSpPr>
          <p:nvPr/>
        </p:nvSpPr>
        <p:spPr bwMode="auto">
          <a:xfrm>
            <a:off x="642938" y="1536700"/>
            <a:ext cx="7858125" cy="42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190500" indent="-190500" algn="just">
              <a:lnSpc>
                <a:spcPct val="80000"/>
              </a:lnSpc>
            </a:pPr>
            <a:r>
              <a:rPr lang="en-US" sz="1400" b="1" i="1">
                <a:solidFill>
                  <a:schemeClr val="folHlink"/>
                </a:solidFill>
              </a:rPr>
              <a:t>2</a:t>
            </a:r>
            <a:r>
              <a:rPr lang="en-US" sz="2000" b="1" i="1">
                <a:solidFill>
                  <a:schemeClr val="folHlink"/>
                </a:solidFill>
              </a:rPr>
              <a:t>. Дисахариди</a:t>
            </a:r>
            <a:endParaRPr lang="en-US" sz="2000" b="1">
              <a:solidFill>
                <a:schemeClr val="folHlink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000" b="1"/>
          </a:p>
          <a:p>
            <a:pPr marL="190500" indent="-190500" algn="just">
              <a:lnSpc>
                <a:spcPct val="80000"/>
              </a:lnSpc>
            </a:pPr>
            <a:r>
              <a:rPr lang="sr-Latn-CS" sz="2000" b="1"/>
              <a:t>	</a:t>
            </a:r>
            <a:r>
              <a:rPr lang="en-US" sz="2000" b="1"/>
              <a:t>За исхрану људи значајни:</a:t>
            </a:r>
            <a:endParaRPr lang="en-US" sz="2000" b="1" i="1"/>
          </a:p>
          <a:p>
            <a:pPr marL="190500" indent="-190500" algn="just">
              <a:lnSpc>
                <a:spcPct val="80000"/>
              </a:lnSpc>
            </a:pPr>
            <a:endParaRPr lang="sr-Latn-CS" sz="2000" b="1" i="1"/>
          </a:p>
          <a:p>
            <a:pPr marL="190500" indent="-190500" algn="just">
              <a:lnSpc>
                <a:spcPct val="80000"/>
              </a:lnSpc>
            </a:pPr>
            <a:r>
              <a:rPr lang="sr-Latn-CS" sz="2000" b="1" i="1"/>
              <a:t>		</a:t>
            </a:r>
            <a:r>
              <a:rPr lang="sr-Latn-CS" sz="2000" b="1" i="1">
                <a:solidFill>
                  <a:schemeClr val="folHlink"/>
                </a:solidFill>
              </a:rPr>
              <a:t>-</a:t>
            </a:r>
            <a:r>
              <a:rPr lang="en-US" sz="2000" b="1" i="1">
                <a:solidFill>
                  <a:schemeClr val="folHlink"/>
                </a:solidFill>
              </a:rPr>
              <a:t>Сахароза</a:t>
            </a:r>
            <a:endParaRPr lang="en-US" sz="2000" b="1">
              <a:solidFill>
                <a:schemeClr val="folHlink"/>
              </a:solidFill>
            </a:endParaRPr>
          </a:p>
          <a:p>
            <a:pPr marL="1543050" lvl="3" indent="-17145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sz="2000" b="1"/>
              <a:t>	</a:t>
            </a:r>
            <a:r>
              <a:rPr lang="en-US" sz="2000" b="1"/>
              <a:t>Шећер који се најчешће користи у исхрани људи (99% пречишћен је познат као “бели” шећер, а мање пречишћен као “жути”. Главни извор шећерна репа и шећерна трска.</a:t>
            </a:r>
            <a:endParaRPr lang="en-US" sz="2000" b="1" i="1"/>
          </a:p>
          <a:p>
            <a:pPr marL="190500" indent="-190500" algn="just">
              <a:lnSpc>
                <a:spcPct val="80000"/>
              </a:lnSpc>
            </a:pPr>
            <a:endParaRPr lang="sr-Latn-CS" sz="2000" b="1" i="1"/>
          </a:p>
          <a:p>
            <a:pPr marL="190500" indent="-190500" algn="just">
              <a:lnSpc>
                <a:spcPct val="80000"/>
              </a:lnSpc>
            </a:pPr>
            <a:r>
              <a:rPr lang="sr-Latn-CS" sz="2000" b="1" i="1"/>
              <a:t>		</a:t>
            </a:r>
            <a:r>
              <a:rPr lang="sr-Latn-CS" sz="2000" b="1" i="1">
                <a:solidFill>
                  <a:schemeClr val="folHlink"/>
                </a:solidFill>
              </a:rPr>
              <a:t>-</a:t>
            </a:r>
            <a:r>
              <a:rPr lang="en-US" sz="2000" b="1" i="1">
                <a:solidFill>
                  <a:schemeClr val="folHlink"/>
                </a:solidFill>
              </a:rPr>
              <a:t>Лактоза</a:t>
            </a:r>
            <a:endParaRPr lang="en-US" sz="2000" b="1">
              <a:solidFill>
                <a:schemeClr val="folHlink"/>
              </a:solidFill>
            </a:endParaRPr>
          </a:p>
          <a:p>
            <a:pPr marL="1543050" lvl="3" indent="-17145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sz="2000" b="1"/>
              <a:t>	</a:t>
            </a:r>
            <a:r>
              <a:rPr lang="en-US" sz="2000" b="1"/>
              <a:t>Познат као “млечни” шећер  састоји се од гликозе и галактозе и разлаже га ензим лактаза.</a:t>
            </a:r>
            <a:endParaRPr lang="en-US" sz="2000" b="1" i="1"/>
          </a:p>
          <a:p>
            <a:pPr marL="190500" indent="-190500" algn="just">
              <a:lnSpc>
                <a:spcPct val="80000"/>
              </a:lnSpc>
            </a:pPr>
            <a:endParaRPr lang="sr-Latn-CS" sz="2000" b="1" i="1"/>
          </a:p>
          <a:p>
            <a:pPr marL="190500" indent="-190500" algn="just">
              <a:lnSpc>
                <a:spcPct val="80000"/>
              </a:lnSpc>
            </a:pPr>
            <a:r>
              <a:rPr lang="sr-Latn-CS" sz="2000" b="1" i="1"/>
              <a:t>		</a:t>
            </a:r>
            <a:r>
              <a:rPr lang="sr-Latn-CS" sz="2000" b="1" i="1">
                <a:solidFill>
                  <a:schemeClr val="folHlink"/>
                </a:solidFill>
              </a:rPr>
              <a:t>-</a:t>
            </a:r>
            <a:r>
              <a:rPr lang="en-US" sz="2000" b="1" i="1">
                <a:solidFill>
                  <a:schemeClr val="folHlink"/>
                </a:solidFill>
              </a:rPr>
              <a:t>Малтоза</a:t>
            </a:r>
            <a:endParaRPr lang="en-US" sz="2000" b="1">
              <a:solidFill>
                <a:schemeClr val="folHlink"/>
              </a:solidFill>
            </a:endParaRPr>
          </a:p>
          <a:p>
            <a:pPr marL="1543050" lvl="3" indent="-17145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sz="2000" b="1"/>
              <a:t>	</a:t>
            </a:r>
            <a:r>
              <a:rPr lang="en-US" sz="2000" b="1"/>
              <a:t>Продукт разлагања скроба. Главни извор житари</a:t>
            </a:r>
            <a:r>
              <a:rPr lang="sr-Cyrl-CS" sz="2000" b="1"/>
              <a:t>ц</a:t>
            </a:r>
            <a:r>
              <a:rPr lang="en-US" sz="2000" b="1"/>
              <a:t>е.</a:t>
            </a:r>
            <a:endParaRPr lang="en-US" sz="2000" b="1" i="1"/>
          </a:p>
        </p:txBody>
      </p:sp>
    </p:spTree>
    <p:extLst>
      <p:ext uri="{BB962C8B-B14F-4D97-AF65-F5344CB8AC3E}">
        <p14:creationId xmlns:p14="http://schemas.microsoft.com/office/powerpoint/2010/main" val="322344094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357188" y="2357438"/>
            <a:ext cx="8280400" cy="4383930"/>
          </a:xfrm>
        </p:spPr>
        <p:txBody>
          <a:bodyPr>
            <a:normAutofit/>
          </a:bodyPr>
          <a:lstStyle/>
          <a:p>
            <a:pPr marL="190500" indent="-190500" algn="just">
              <a:lnSpc>
                <a:spcPct val="80000"/>
              </a:lnSpc>
            </a:pPr>
            <a:endParaRPr lang="sr-Latn-CS" sz="10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en-US" sz="1600" b="1" i="1" dirty="0" smtClean="0">
                <a:solidFill>
                  <a:schemeClr val="tx1"/>
                </a:solidFill>
              </a:rPr>
              <a:t>3. </a:t>
            </a:r>
            <a:r>
              <a:rPr lang="en-US" sz="2800" b="1" i="1" dirty="0" err="1" smtClean="0">
                <a:solidFill>
                  <a:schemeClr val="tx1"/>
                </a:solidFill>
              </a:rPr>
              <a:t>Олигосах</a:t>
            </a:r>
            <a:r>
              <a:rPr lang="sr-Cyrl-CS" sz="2800" b="1" i="1" dirty="0" smtClean="0">
                <a:solidFill>
                  <a:schemeClr val="tx1"/>
                </a:solidFill>
              </a:rPr>
              <a:t>а</a:t>
            </a:r>
            <a:r>
              <a:rPr lang="en-US" sz="2800" b="1" i="1" dirty="0" err="1" smtClean="0">
                <a:solidFill>
                  <a:schemeClr val="tx1"/>
                </a:solidFill>
              </a:rPr>
              <a:t>рид</a:t>
            </a:r>
            <a:r>
              <a:rPr lang="sr-Cyrl-CS" sz="2800" b="1" i="1" dirty="0" smtClean="0">
                <a:solidFill>
                  <a:schemeClr val="tx1"/>
                </a:solidFill>
              </a:rPr>
              <a:t>и</a:t>
            </a:r>
            <a:endParaRPr lang="en-US" sz="28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800" b="1" dirty="0" smtClean="0">
                <a:solidFill>
                  <a:schemeClr val="tx1"/>
                </a:solidFill>
              </a:rPr>
              <a:t>	</a:t>
            </a:r>
          </a:p>
          <a:p>
            <a:pPr marL="190500" indent="-190500" algn="just">
              <a:lnSpc>
                <a:spcPct val="80000"/>
              </a:lnSpc>
            </a:pPr>
            <a:r>
              <a:rPr lang="sr-Latn-CS" sz="2800" b="1" dirty="0" smtClean="0">
                <a:solidFill>
                  <a:schemeClr val="tx1"/>
                </a:solidFill>
              </a:rPr>
              <a:t>	</a:t>
            </a:r>
            <a:r>
              <a:rPr lang="en-US" sz="2800" b="1" dirty="0" err="1" smtClean="0">
                <a:solidFill>
                  <a:schemeClr val="tx1"/>
                </a:solidFill>
              </a:rPr>
              <a:t>Шећ</a:t>
            </a:r>
            <a:r>
              <a:rPr lang="sr-Cyrl-CS" sz="2800" b="1" dirty="0" smtClean="0">
                <a:solidFill>
                  <a:schemeClr val="tx1"/>
                </a:solidFill>
              </a:rPr>
              <a:t>е</a:t>
            </a:r>
            <a:r>
              <a:rPr lang="en-US" sz="2800" b="1" dirty="0" err="1" smtClean="0">
                <a:solidFill>
                  <a:schemeClr val="tx1"/>
                </a:solidFill>
              </a:rPr>
              <a:t>ри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кратких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лан</a:t>
            </a:r>
            <a:r>
              <a:rPr lang="sr-Cyrl-CS" sz="2800" b="1" dirty="0" smtClean="0">
                <a:solidFill>
                  <a:schemeClr val="tx1"/>
                </a:solidFill>
              </a:rPr>
              <a:t>ац</a:t>
            </a:r>
            <a:r>
              <a:rPr lang="en-US" sz="2800" b="1" dirty="0" smtClean="0">
                <a:solidFill>
                  <a:schemeClr val="tx1"/>
                </a:solidFill>
              </a:rPr>
              <a:t>а и </a:t>
            </a:r>
            <a:r>
              <a:rPr lang="en-US" sz="2800" b="1" dirty="0" err="1" smtClean="0">
                <a:solidFill>
                  <a:schemeClr val="tx1"/>
                </a:solidFill>
              </a:rPr>
              <a:t>најчешће</a:t>
            </a:r>
            <a:r>
              <a:rPr lang="en-US" sz="2800" b="1" dirty="0" smtClean="0">
                <a:solidFill>
                  <a:schemeClr val="tx1"/>
                </a:solidFill>
              </a:rPr>
              <a:t> с</a:t>
            </a:r>
            <a:r>
              <a:rPr lang="sr-Cyrl-CS" sz="2800" b="1" dirty="0" smtClean="0">
                <a:solidFill>
                  <a:schemeClr val="tx1"/>
                </a:solidFill>
              </a:rPr>
              <a:t>а</a:t>
            </a:r>
            <a:r>
              <a:rPr lang="en-US" sz="2800" b="1" dirty="0" err="1" smtClean="0">
                <a:solidFill>
                  <a:schemeClr val="tx1"/>
                </a:solidFill>
              </a:rPr>
              <a:t>држе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гал</a:t>
            </a:r>
            <a:r>
              <a:rPr lang="sr-Cyrl-CS" sz="2800" b="1" dirty="0" smtClean="0">
                <a:solidFill>
                  <a:schemeClr val="tx1"/>
                </a:solidFill>
              </a:rPr>
              <a:t>а</a:t>
            </a:r>
            <a:r>
              <a:rPr lang="en-US" sz="2800" b="1" dirty="0" err="1" smtClean="0">
                <a:solidFill>
                  <a:schemeClr val="tx1"/>
                </a:solidFill>
              </a:rPr>
              <a:t>ктозу</a:t>
            </a:r>
            <a:r>
              <a:rPr lang="en-US" sz="2800" b="1" dirty="0" smtClean="0">
                <a:solidFill>
                  <a:schemeClr val="tx1"/>
                </a:solidFill>
              </a:rPr>
              <a:t>, </a:t>
            </a:r>
            <a:r>
              <a:rPr lang="en-US" sz="2800" b="1" dirty="0" err="1" smtClean="0">
                <a:solidFill>
                  <a:schemeClr val="tx1"/>
                </a:solidFill>
              </a:rPr>
              <a:t>гл</a:t>
            </a:r>
            <a:r>
              <a:rPr lang="sr-Cyrl-CS" sz="2800" b="1" dirty="0" smtClean="0">
                <a:solidFill>
                  <a:schemeClr val="tx1"/>
                </a:solidFill>
              </a:rPr>
              <a:t>у</a:t>
            </a:r>
            <a:r>
              <a:rPr lang="en-US" sz="2800" b="1" dirty="0" err="1" smtClean="0">
                <a:solidFill>
                  <a:schemeClr val="tx1"/>
                </a:solidFill>
              </a:rPr>
              <a:t>козу</a:t>
            </a:r>
            <a:r>
              <a:rPr lang="en-US" sz="2800" b="1" dirty="0" smtClean="0">
                <a:solidFill>
                  <a:schemeClr val="tx1"/>
                </a:solidFill>
              </a:rPr>
              <a:t> и </a:t>
            </a:r>
            <a:r>
              <a:rPr lang="en-US" sz="2800" b="1" dirty="0" err="1" smtClean="0">
                <a:solidFill>
                  <a:schemeClr val="tx1"/>
                </a:solidFill>
              </a:rPr>
              <a:t>фруктозу</a:t>
            </a:r>
            <a:r>
              <a:rPr lang="en-US" sz="2800" b="1" dirty="0" smtClean="0">
                <a:solidFill>
                  <a:schemeClr val="tx1"/>
                </a:solidFill>
              </a:rPr>
              <a:t>. </a:t>
            </a:r>
            <a:r>
              <a:rPr lang="en-US" sz="2800" b="1" dirty="0" err="1" smtClean="0">
                <a:solidFill>
                  <a:schemeClr val="tx1"/>
                </a:solidFill>
              </a:rPr>
              <a:t>Главни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sr-Cyrl-CS" sz="2800" b="1" dirty="0" smtClean="0">
                <a:solidFill>
                  <a:schemeClr val="tx1"/>
                </a:solidFill>
              </a:rPr>
              <a:t>и</a:t>
            </a:r>
            <a:r>
              <a:rPr lang="en-US" sz="2800" b="1" dirty="0" err="1" smtClean="0">
                <a:solidFill>
                  <a:schemeClr val="tx1"/>
                </a:solidFill>
              </a:rPr>
              <a:t>звор</a:t>
            </a:r>
            <a:r>
              <a:rPr lang="sr-Cyrl-CS" sz="2800" b="1" dirty="0" smtClean="0">
                <a:solidFill>
                  <a:schemeClr val="tx1"/>
                </a:solidFill>
              </a:rPr>
              <a:t>: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сем</a:t>
            </a:r>
            <a:r>
              <a:rPr lang="sr-Cyrl-CS" sz="2800" b="1" dirty="0" smtClean="0">
                <a:solidFill>
                  <a:schemeClr val="tx1"/>
                </a:solidFill>
              </a:rPr>
              <a:t>е</a:t>
            </a:r>
            <a:r>
              <a:rPr lang="en-US" sz="2800" b="1" dirty="0" err="1" smtClean="0">
                <a:solidFill>
                  <a:schemeClr val="tx1"/>
                </a:solidFill>
              </a:rPr>
              <a:t>нке</a:t>
            </a:r>
            <a:r>
              <a:rPr lang="en-US" sz="2800" b="1" dirty="0" smtClean="0">
                <a:solidFill>
                  <a:schemeClr val="tx1"/>
                </a:solidFill>
              </a:rPr>
              <a:t> и </a:t>
            </a:r>
            <a:r>
              <a:rPr lang="en-US" sz="2800" b="1" dirty="0" err="1" smtClean="0">
                <a:solidFill>
                  <a:schemeClr val="tx1"/>
                </a:solidFill>
              </a:rPr>
              <a:t>легуминозе</a:t>
            </a:r>
            <a:r>
              <a:rPr lang="en-US" sz="2800" b="1" dirty="0" smtClean="0">
                <a:solidFill>
                  <a:schemeClr val="tx1"/>
                </a:solidFill>
              </a:rPr>
              <a:t>. </a:t>
            </a:r>
            <a:endParaRPr lang="sr-Latn-CS" sz="28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800" b="1" dirty="0" smtClean="0">
                <a:solidFill>
                  <a:schemeClr val="tx1"/>
                </a:solidFill>
              </a:rPr>
              <a:t>	</a:t>
            </a:r>
          </a:p>
          <a:p>
            <a:pPr marL="190500" indent="-190500" algn="just">
              <a:lnSpc>
                <a:spcPct val="80000"/>
              </a:lnSpc>
            </a:pPr>
            <a:r>
              <a:rPr lang="sr-Latn-CS" sz="2800" b="1" dirty="0" smtClean="0">
                <a:solidFill>
                  <a:schemeClr val="tx1"/>
                </a:solidFill>
              </a:rPr>
              <a:t>	</a:t>
            </a:r>
            <a:r>
              <a:rPr lang="en-US" sz="2800" b="1" dirty="0" err="1" smtClean="0">
                <a:solidFill>
                  <a:schemeClr val="tx1"/>
                </a:solidFill>
              </a:rPr>
              <a:t>Већина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се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не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разлаже</a:t>
            </a:r>
            <a:r>
              <a:rPr lang="en-US" sz="2800" b="1" dirty="0" smtClean="0">
                <a:solidFill>
                  <a:schemeClr val="tx1"/>
                </a:solidFill>
              </a:rPr>
              <a:t> у </a:t>
            </a:r>
            <a:r>
              <a:rPr lang="en-US" sz="2800" b="1" dirty="0" err="1" smtClean="0">
                <a:solidFill>
                  <a:schemeClr val="tx1"/>
                </a:solidFill>
              </a:rPr>
              <a:t>танком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sr-Cyrl-CS" sz="2800" b="1" dirty="0" smtClean="0">
                <a:solidFill>
                  <a:schemeClr val="tx1"/>
                </a:solidFill>
              </a:rPr>
              <a:t>ц</a:t>
            </a:r>
            <a:r>
              <a:rPr lang="en-US" sz="2800" b="1" dirty="0" err="1" smtClean="0">
                <a:solidFill>
                  <a:schemeClr val="tx1"/>
                </a:solidFill>
              </a:rPr>
              <a:t>реву</a:t>
            </a:r>
            <a:r>
              <a:rPr lang="en-US" sz="2800" b="1" dirty="0" smtClean="0">
                <a:solidFill>
                  <a:schemeClr val="tx1"/>
                </a:solidFill>
              </a:rPr>
              <a:t>, </a:t>
            </a:r>
            <a:r>
              <a:rPr lang="en-US" sz="2800" b="1" dirty="0" err="1" smtClean="0">
                <a:solidFill>
                  <a:schemeClr val="tx1"/>
                </a:solidFill>
              </a:rPr>
              <a:t>већ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подлеж</a:t>
            </a:r>
            <a:r>
              <a:rPr lang="sr-Cyrl-CS" sz="2800" b="1" dirty="0" smtClean="0">
                <a:solidFill>
                  <a:schemeClr val="tx1"/>
                </a:solidFill>
              </a:rPr>
              <a:t>е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фермента</a:t>
            </a:r>
            <a:r>
              <a:rPr lang="sr-Cyrl-CS" sz="2800" b="1" dirty="0" smtClean="0">
                <a:solidFill>
                  <a:schemeClr val="tx1"/>
                </a:solidFill>
              </a:rPr>
              <a:t>ц</a:t>
            </a:r>
            <a:r>
              <a:rPr lang="en-US" sz="2800" b="1" dirty="0" err="1" smtClean="0">
                <a:solidFill>
                  <a:schemeClr val="tx1"/>
                </a:solidFill>
              </a:rPr>
              <a:t>иј</a:t>
            </a:r>
            <a:r>
              <a:rPr lang="sr-Cyrl-CS" sz="2800" b="1" dirty="0" smtClean="0">
                <a:solidFill>
                  <a:schemeClr val="tx1"/>
                </a:solidFill>
              </a:rPr>
              <a:t>и</a:t>
            </a:r>
            <a:r>
              <a:rPr lang="en-US" sz="2800" b="1" dirty="0" smtClean="0">
                <a:solidFill>
                  <a:schemeClr val="tx1"/>
                </a:solidFill>
              </a:rPr>
              <a:t> и </a:t>
            </a:r>
            <a:r>
              <a:rPr lang="en-US" sz="2800" b="1" dirty="0" err="1" smtClean="0">
                <a:solidFill>
                  <a:schemeClr val="tx1"/>
                </a:solidFill>
              </a:rPr>
              <a:t>деб</a:t>
            </a:r>
            <a:r>
              <a:rPr lang="sr-Cyrl-CS" sz="2800" b="1" dirty="0" smtClean="0">
                <a:solidFill>
                  <a:schemeClr val="tx1"/>
                </a:solidFill>
              </a:rPr>
              <a:t>е</a:t>
            </a:r>
            <a:r>
              <a:rPr lang="en-US" sz="2800" b="1" dirty="0" err="1" smtClean="0">
                <a:solidFill>
                  <a:schemeClr val="tx1"/>
                </a:solidFill>
              </a:rPr>
              <a:t>лом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sr-Cyrl-CS" sz="2800" b="1" dirty="0" smtClean="0">
                <a:solidFill>
                  <a:schemeClr val="tx1"/>
                </a:solidFill>
              </a:rPr>
              <a:t>ц</a:t>
            </a:r>
            <a:r>
              <a:rPr lang="en-US" sz="2800" b="1" dirty="0" err="1" smtClean="0">
                <a:solidFill>
                  <a:schemeClr val="tx1"/>
                </a:solidFill>
              </a:rPr>
              <a:t>реву</a:t>
            </a:r>
            <a:r>
              <a:rPr lang="en-US" sz="2800" b="1" dirty="0" smtClean="0">
                <a:solidFill>
                  <a:schemeClr val="tx1"/>
                </a:solidFill>
              </a:rPr>
              <a:t>.</a:t>
            </a:r>
            <a:endParaRPr lang="en-US" sz="28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16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1600" b="1" i="1" dirty="0" smtClean="0">
              <a:solidFill>
                <a:schemeClr val="tx1"/>
              </a:solidFill>
            </a:endParaRPr>
          </a:p>
        </p:txBody>
      </p:sp>
      <p:sp>
        <p:nvSpPr>
          <p:cNvPr id="63491" name="Text Box 3"/>
          <p:cNvSpPr txBox="1">
            <a:spLocks noChangeArrowheads="1"/>
          </p:cNvSpPr>
          <p:nvPr/>
        </p:nvSpPr>
        <p:spPr bwMode="auto">
          <a:xfrm>
            <a:off x="642938" y="1285875"/>
            <a:ext cx="799306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>
                <a:latin typeface="Verdana" pitchFamily="34" charset="0"/>
              </a:rPr>
              <a:t>УГЉЕНИ ХИДРАТИ</a:t>
            </a:r>
            <a:r>
              <a:rPr lang="sr-Latn-CS" sz="3200" b="1">
                <a:latin typeface="Verdana" pitchFamily="34" charset="0"/>
              </a:rPr>
              <a:t>-врста и улога</a:t>
            </a:r>
            <a:r>
              <a:rPr lang="en-US" sz="3200">
                <a:latin typeface="Verdana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5122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1625"/>
            <a:ext cx="8229600" cy="5241925"/>
          </a:xfrm>
        </p:spPr>
        <p:txBody>
          <a:bodyPr/>
          <a:lstStyle/>
          <a:p>
            <a:pPr marL="190500" indent="-190500" algn="just">
              <a:lnSpc>
                <a:spcPct val="80000"/>
              </a:lnSpc>
              <a:buFontTx/>
              <a:buNone/>
            </a:pPr>
            <a:r>
              <a:rPr lang="en-US" sz="2000" b="1" i="1" smtClean="0">
                <a:solidFill>
                  <a:schemeClr val="folHlink"/>
                </a:solidFill>
              </a:rPr>
              <a:t>4. Шећeрни алкохoл</a:t>
            </a:r>
            <a:endParaRPr lang="fr-FR" sz="2000" b="1" smtClean="0">
              <a:solidFill>
                <a:schemeClr val="folHlink"/>
              </a:solidFill>
            </a:endParaRPr>
          </a:p>
          <a:p>
            <a:pPr marL="190500" indent="-190500" algn="just">
              <a:lnSpc>
                <a:spcPct val="80000"/>
              </a:lnSpc>
              <a:buFontTx/>
              <a:buNone/>
            </a:pPr>
            <a:r>
              <a:rPr lang="fr-FR" sz="2000" b="1" smtClean="0"/>
              <a:t> </a:t>
            </a:r>
          </a:p>
          <a:p>
            <a:pPr marL="190500" indent="-190500" algn="just">
              <a:lnSpc>
                <a:spcPct val="80000"/>
              </a:lnSpc>
              <a:buFontTx/>
              <a:buNone/>
            </a:pPr>
            <a:r>
              <a:rPr lang="sr-Latn-CS" sz="2000" b="1" smtClean="0"/>
              <a:t>	</a:t>
            </a:r>
            <a:r>
              <a:rPr lang="fr-FR" sz="2000" b="1" smtClean="0"/>
              <a:t>Нал</a:t>
            </a:r>
            <a:r>
              <a:rPr lang="sr-Cyrl-CS" sz="2000" b="1" smtClean="0"/>
              <a:t>а</a:t>
            </a:r>
            <a:r>
              <a:rPr lang="fr-FR" sz="2000" b="1" smtClean="0"/>
              <a:t>зе се и при</a:t>
            </a:r>
            <a:r>
              <a:rPr lang="sr-Cyrl-CS" sz="2000" b="1" smtClean="0"/>
              <a:t>р</a:t>
            </a:r>
            <a:r>
              <a:rPr lang="fr-FR" sz="2000" b="1" smtClean="0"/>
              <a:t>оди </a:t>
            </a:r>
            <a:r>
              <a:rPr lang="sr-Cyrl-CS" sz="2000" b="1" smtClean="0"/>
              <a:t>и</a:t>
            </a:r>
            <a:r>
              <a:rPr lang="fr-FR" sz="2000" b="1" smtClean="0"/>
              <a:t>ли се производе индустријски.</a:t>
            </a:r>
            <a:endParaRPr lang="fr-FR" sz="2000" b="1" i="1" smtClean="0"/>
          </a:p>
          <a:p>
            <a:pPr marL="190500" indent="-190500" algn="just">
              <a:lnSpc>
                <a:spcPct val="80000"/>
              </a:lnSpc>
            </a:pPr>
            <a:endParaRPr lang="sr-Latn-CS" sz="2000" b="1" i="1" smtClean="0"/>
          </a:p>
          <a:p>
            <a:pPr marL="190500" indent="-190500" algn="just">
              <a:lnSpc>
                <a:spcPct val="80000"/>
              </a:lnSpc>
              <a:buFontTx/>
              <a:buNone/>
            </a:pPr>
            <a:r>
              <a:rPr lang="sr-Latn-CS" sz="2000" b="1" i="1" smtClean="0"/>
              <a:t>		</a:t>
            </a:r>
            <a:r>
              <a:rPr lang="sr-Latn-CS" sz="2000" b="1" i="1" smtClean="0">
                <a:solidFill>
                  <a:schemeClr val="folHlink"/>
                </a:solidFill>
              </a:rPr>
              <a:t>-</a:t>
            </a:r>
            <a:r>
              <a:rPr lang="fr-FR" sz="2000" b="1" i="1" smtClean="0">
                <a:solidFill>
                  <a:schemeClr val="folHlink"/>
                </a:solidFill>
              </a:rPr>
              <a:t>Сорбитол</a:t>
            </a:r>
            <a:endParaRPr lang="fr-FR" sz="2000" b="1" smtClean="0">
              <a:solidFill>
                <a:schemeClr val="folHlink"/>
              </a:solidFill>
            </a:endParaRPr>
          </a:p>
          <a:p>
            <a:pPr marL="1543050" lvl="3" indent="-17145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b="1" smtClean="0"/>
              <a:t>	</a:t>
            </a:r>
            <a:r>
              <a:rPr lang="fr-FR" b="1" smtClean="0"/>
              <a:t>Главни </a:t>
            </a:r>
            <a:r>
              <a:rPr lang="sr-Cyrl-CS" b="1" smtClean="0"/>
              <a:t>и</a:t>
            </a:r>
            <a:r>
              <a:rPr lang="fr-FR" b="1" smtClean="0"/>
              <a:t>звор трешње. Најчешће се користи као до</a:t>
            </a:r>
            <a:r>
              <a:rPr lang="sr-Cyrl-CS" b="1" smtClean="0"/>
              <a:t>д</a:t>
            </a:r>
            <a:r>
              <a:rPr lang="fr-FR" b="1" smtClean="0"/>
              <a:t>ат</a:t>
            </a:r>
            <a:r>
              <a:rPr lang="sr-Cyrl-CS" b="1" smtClean="0"/>
              <a:t>а</a:t>
            </a:r>
            <a:r>
              <a:rPr lang="fr-FR" b="1" smtClean="0"/>
              <a:t>к производима за дијабетичаре (</a:t>
            </a:r>
            <a:r>
              <a:rPr lang="fr-FR" b="1" i="1" smtClean="0"/>
              <a:t>безалкох</a:t>
            </a:r>
            <a:r>
              <a:rPr lang="sr-Cyrl-CS" b="1" i="1" smtClean="0"/>
              <a:t>о</a:t>
            </a:r>
            <a:r>
              <a:rPr lang="fr-FR" b="1" i="1" smtClean="0"/>
              <a:t>лна пића, слаткиш</a:t>
            </a:r>
            <a:r>
              <a:rPr lang="sr-Cyrl-CS" b="1" i="1" smtClean="0"/>
              <a:t>и</a:t>
            </a:r>
            <a:r>
              <a:rPr lang="fr-FR" b="1" i="1" smtClean="0"/>
              <a:t>, колачи</a:t>
            </a:r>
            <a:r>
              <a:rPr lang="fr-FR" b="1" smtClean="0"/>
              <a:t>). Спор</a:t>
            </a:r>
            <a:r>
              <a:rPr lang="sr-Cyrl-CS" b="1" smtClean="0"/>
              <a:t>о</a:t>
            </a:r>
            <a:r>
              <a:rPr lang="fr-FR" b="1" smtClean="0"/>
              <a:t> се ресорбује из </a:t>
            </a:r>
            <a:r>
              <a:rPr lang="sr-Cyrl-CS" b="1" smtClean="0"/>
              <a:t>ц</a:t>
            </a:r>
            <a:r>
              <a:rPr lang="fr-FR" b="1" smtClean="0"/>
              <a:t>рева и у јетри конвертује у фруктозу.</a:t>
            </a:r>
            <a:endParaRPr lang="fr-FR" b="1" i="1" smtClean="0"/>
          </a:p>
          <a:p>
            <a:pPr marL="190500" indent="-190500" algn="just">
              <a:lnSpc>
                <a:spcPct val="80000"/>
              </a:lnSpc>
              <a:buFontTx/>
              <a:buNone/>
            </a:pPr>
            <a:r>
              <a:rPr lang="sr-Latn-CS" sz="2000" b="1" i="1" smtClean="0"/>
              <a:t>		</a:t>
            </a:r>
          </a:p>
          <a:p>
            <a:pPr marL="190500" indent="-190500" algn="just">
              <a:lnSpc>
                <a:spcPct val="80000"/>
              </a:lnSpc>
              <a:buFontTx/>
              <a:buNone/>
            </a:pPr>
            <a:r>
              <a:rPr lang="sr-Latn-CS" sz="2000" b="1" i="1" smtClean="0"/>
              <a:t>		</a:t>
            </a:r>
            <a:r>
              <a:rPr lang="sr-Latn-CS" sz="2000" b="1" i="1" smtClean="0">
                <a:solidFill>
                  <a:schemeClr val="folHlink"/>
                </a:solidFill>
              </a:rPr>
              <a:t>-</a:t>
            </a:r>
            <a:r>
              <a:rPr lang="fr-FR" sz="2000" b="1" i="1" smtClean="0">
                <a:solidFill>
                  <a:schemeClr val="folHlink"/>
                </a:solidFill>
              </a:rPr>
              <a:t>Инозитол</a:t>
            </a:r>
            <a:endParaRPr lang="fr-FR" sz="2000" b="1" smtClean="0">
              <a:solidFill>
                <a:schemeClr val="folHlink"/>
              </a:solidFill>
            </a:endParaRPr>
          </a:p>
          <a:p>
            <a:pPr marL="1543050" lvl="3" indent="-17145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b="1" smtClean="0"/>
              <a:t>  </a:t>
            </a:r>
            <a:r>
              <a:rPr lang="fr-FR" b="1" smtClean="0"/>
              <a:t>Главни </a:t>
            </a:r>
            <a:r>
              <a:rPr lang="sr-Cyrl-CS" b="1" smtClean="0"/>
              <a:t>и</a:t>
            </a:r>
            <a:r>
              <a:rPr lang="fr-FR" b="1" smtClean="0"/>
              <a:t>звор мекиње житари</a:t>
            </a:r>
            <a:r>
              <a:rPr lang="sr-Cyrl-CS" b="1" smtClean="0"/>
              <a:t>ц</a:t>
            </a:r>
            <a:r>
              <a:rPr lang="fr-FR" b="1" smtClean="0"/>
              <a:t>а.</a:t>
            </a:r>
            <a:r>
              <a:rPr lang="fr-FR" sz="1400" b="1" smtClean="0"/>
              <a:t> </a:t>
            </a:r>
            <a:endParaRPr lang="fr-FR" sz="1400" b="1" i="1" smtClean="0"/>
          </a:p>
          <a:p>
            <a:pPr marL="190500" indent="-190500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39829324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0" y="1700213"/>
            <a:ext cx="8785225" cy="4825131"/>
          </a:xfrm>
        </p:spPr>
        <p:txBody>
          <a:bodyPr>
            <a:normAutofit/>
          </a:bodyPr>
          <a:lstStyle/>
          <a:p>
            <a:pPr marL="190500" indent="-190500" algn="just">
              <a:lnSpc>
                <a:spcPct val="80000"/>
              </a:lnSpc>
            </a:pPr>
            <a:r>
              <a:rPr lang="fr-FR" sz="1400" b="1" i="1" dirty="0" smtClean="0">
                <a:solidFill>
                  <a:schemeClr val="tx1"/>
                </a:solidFill>
              </a:rPr>
              <a:t>5. </a:t>
            </a:r>
            <a:r>
              <a:rPr lang="fr-FR" sz="2000" b="1" i="1" dirty="0" err="1" smtClean="0">
                <a:solidFill>
                  <a:schemeClr val="tx1"/>
                </a:solidFill>
              </a:rPr>
              <a:t>Полисахариди</a:t>
            </a:r>
            <a:endParaRPr lang="fr-FR" sz="20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0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000" b="1" i="1" dirty="0" smtClean="0">
                <a:solidFill>
                  <a:schemeClr val="tx1"/>
                </a:solidFill>
              </a:rPr>
              <a:t>		-</a:t>
            </a:r>
            <a:r>
              <a:rPr lang="fr-FR" sz="2000" b="1" i="1" dirty="0" err="1" smtClean="0">
                <a:solidFill>
                  <a:schemeClr val="tx1"/>
                </a:solidFill>
              </a:rPr>
              <a:t>Скроб</a:t>
            </a:r>
            <a:endParaRPr lang="fr-FR" sz="2000" b="1" dirty="0" smtClean="0">
              <a:solidFill>
                <a:schemeClr val="tx1"/>
              </a:solidFill>
            </a:endParaRPr>
          </a:p>
          <a:p>
            <a:pPr marL="1543050" lvl="3" indent="-17145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b="1" dirty="0" smtClean="0">
                <a:solidFill>
                  <a:schemeClr val="tx1"/>
                </a:solidFill>
              </a:rPr>
              <a:t>	</a:t>
            </a:r>
            <a:r>
              <a:rPr lang="fr-FR" b="1" dirty="0" err="1" smtClean="0">
                <a:solidFill>
                  <a:schemeClr val="tx1"/>
                </a:solidFill>
              </a:rPr>
              <a:t>Најзаступљенији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угљени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хидрат</a:t>
            </a:r>
            <a:r>
              <a:rPr lang="fr-FR" b="1" dirty="0" smtClean="0">
                <a:solidFill>
                  <a:schemeClr val="tx1"/>
                </a:solidFill>
              </a:rPr>
              <a:t> у </a:t>
            </a:r>
            <a:r>
              <a:rPr lang="fr-FR" b="1" dirty="0" err="1" smtClean="0">
                <a:solidFill>
                  <a:schemeClr val="tx1"/>
                </a:solidFill>
              </a:rPr>
              <a:t>исхрани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људи</a:t>
            </a:r>
            <a:r>
              <a:rPr lang="fr-FR" b="1" dirty="0" smtClean="0">
                <a:solidFill>
                  <a:schemeClr val="tx1"/>
                </a:solidFill>
              </a:rPr>
              <a:t>. </a:t>
            </a:r>
            <a:r>
              <a:rPr lang="fr-FR" b="1" dirty="0" err="1" smtClean="0">
                <a:solidFill>
                  <a:schemeClr val="tx1"/>
                </a:solidFill>
              </a:rPr>
              <a:t>Главни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извор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намирни</a:t>
            </a:r>
            <a:r>
              <a:rPr lang="sr-Cyrl-CS" b="1" dirty="0" smtClean="0">
                <a:solidFill>
                  <a:schemeClr val="tx1"/>
                </a:solidFill>
              </a:rPr>
              <a:t>ч</a:t>
            </a:r>
            <a:r>
              <a:rPr lang="fr-FR" b="1" dirty="0" smtClean="0">
                <a:solidFill>
                  <a:schemeClr val="tx1"/>
                </a:solidFill>
              </a:rPr>
              <a:t>е </a:t>
            </a:r>
            <a:r>
              <a:rPr lang="fr-FR" b="1" dirty="0" err="1" smtClean="0">
                <a:solidFill>
                  <a:schemeClr val="tx1"/>
                </a:solidFill>
              </a:rPr>
              <a:t>биљног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порекла</a:t>
            </a:r>
            <a:r>
              <a:rPr lang="fr-FR" b="1" dirty="0" smtClean="0">
                <a:solidFill>
                  <a:schemeClr val="tx1"/>
                </a:solidFill>
              </a:rPr>
              <a:t> (</a:t>
            </a:r>
            <a:r>
              <a:rPr lang="fr-FR" b="1" dirty="0" err="1" smtClean="0">
                <a:solidFill>
                  <a:schemeClr val="tx1"/>
                </a:solidFill>
              </a:rPr>
              <a:t>зрневље</a:t>
            </a:r>
            <a:r>
              <a:rPr lang="fr-FR" b="1" dirty="0" smtClean="0">
                <a:solidFill>
                  <a:schemeClr val="tx1"/>
                </a:solidFill>
              </a:rPr>
              <a:t>, </a:t>
            </a:r>
            <a:r>
              <a:rPr lang="fr-FR" b="1" dirty="0" err="1" smtClean="0">
                <a:solidFill>
                  <a:schemeClr val="tx1"/>
                </a:solidFill>
              </a:rPr>
              <a:t>кромпир</a:t>
            </a:r>
            <a:r>
              <a:rPr lang="fr-FR" b="1" dirty="0" smtClean="0">
                <a:solidFill>
                  <a:schemeClr val="tx1"/>
                </a:solidFill>
              </a:rPr>
              <a:t> и </a:t>
            </a:r>
            <a:r>
              <a:rPr lang="fr-FR" b="1" dirty="0" err="1" smtClean="0">
                <a:solidFill>
                  <a:schemeClr val="tx1"/>
                </a:solidFill>
              </a:rPr>
              <a:t>др</a:t>
            </a:r>
            <a:r>
              <a:rPr lang="fr-FR" b="1" dirty="0" smtClean="0">
                <a:solidFill>
                  <a:schemeClr val="tx1"/>
                </a:solidFill>
              </a:rPr>
              <a:t>.). </a:t>
            </a:r>
            <a:r>
              <a:rPr lang="fr-FR" b="1" dirty="0" err="1" smtClean="0">
                <a:solidFill>
                  <a:schemeClr val="tx1"/>
                </a:solidFill>
              </a:rPr>
              <a:t>Налазе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се</a:t>
            </a:r>
            <a:r>
              <a:rPr lang="fr-FR" b="1" dirty="0" smtClean="0">
                <a:solidFill>
                  <a:schemeClr val="tx1"/>
                </a:solidFill>
              </a:rPr>
              <a:t> у </a:t>
            </a:r>
            <a:r>
              <a:rPr lang="fr-FR" b="1" dirty="0" err="1" smtClean="0">
                <a:solidFill>
                  <a:schemeClr val="tx1"/>
                </a:solidFill>
              </a:rPr>
              <a:t>облику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финих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гранула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или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као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амилоза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или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амилопектин</a:t>
            </a:r>
            <a:r>
              <a:rPr lang="fr-FR" b="1" dirty="0" smtClean="0">
                <a:solidFill>
                  <a:schemeClr val="tx1"/>
                </a:solidFill>
              </a:rPr>
              <a:t>.</a:t>
            </a:r>
            <a:endParaRPr lang="fr-FR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0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000" b="1" i="1" dirty="0" smtClean="0">
                <a:solidFill>
                  <a:schemeClr val="tx1"/>
                </a:solidFill>
              </a:rPr>
              <a:t>		-</a:t>
            </a:r>
            <a:r>
              <a:rPr lang="fr-FR" sz="2000" b="1" i="1" dirty="0" err="1" smtClean="0">
                <a:solidFill>
                  <a:schemeClr val="tx1"/>
                </a:solidFill>
              </a:rPr>
              <a:t>Декстрини</a:t>
            </a:r>
            <a:endParaRPr lang="fr-FR" sz="2000" b="1" dirty="0" smtClean="0">
              <a:solidFill>
                <a:schemeClr val="tx1"/>
              </a:solidFill>
            </a:endParaRPr>
          </a:p>
          <a:p>
            <a:pPr marL="1543050" lvl="3" indent="-17145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b="1" dirty="0" smtClean="0">
                <a:solidFill>
                  <a:schemeClr val="tx1"/>
                </a:solidFill>
              </a:rPr>
              <a:t>	</a:t>
            </a:r>
            <a:r>
              <a:rPr lang="fr-FR" b="1" dirty="0" err="1" smtClean="0">
                <a:solidFill>
                  <a:schemeClr val="tx1"/>
                </a:solidFill>
              </a:rPr>
              <a:t>Продукт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разградње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скроба</a:t>
            </a:r>
            <a:r>
              <a:rPr lang="fr-FR" b="1" dirty="0" smtClean="0">
                <a:solidFill>
                  <a:schemeClr val="tx1"/>
                </a:solidFill>
              </a:rPr>
              <a:t> и </a:t>
            </a:r>
            <a:r>
              <a:rPr lang="fr-FR" b="1" dirty="0" err="1" smtClean="0">
                <a:solidFill>
                  <a:schemeClr val="tx1"/>
                </a:solidFill>
              </a:rPr>
              <a:t>служе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као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главни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извор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угљених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хидрата</a:t>
            </a:r>
            <a:r>
              <a:rPr lang="fr-FR" b="1" dirty="0" smtClean="0">
                <a:solidFill>
                  <a:schemeClr val="tx1"/>
                </a:solidFill>
              </a:rPr>
              <a:t> у </a:t>
            </a:r>
            <a:r>
              <a:rPr lang="fr-FR" b="1" dirty="0" err="1" smtClean="0">
                <a:solidFill>
                  <a:schemeClr val="tx1"/>
                </a:solidFill>
              </a:rPr>
              <a:t>производњи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хране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за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ентералну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употребу</a:t>
            </a:r>
            <a:r>
              <a:rPr lang="fr-FR" b="1" dirty="0" smtClean="0">
                <a:solidFill>
                  <a:schemeClr val="tx1"/>
                </a:solidFill>
              </a:rPr>
              <a:t>.</a:t>
            </a:r>
            <a:endParaRPr lang="fr-FR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0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000" b="1" i="1" dirty="0" smtClean="0">
                <a:solidFill>
                  <a:schemeClr val="tx1"/>
                </a:solidFill>
              </a:rPr>
              <a:t>		-</a:t>
            </a:r>
            <a:r>
              <a:rPr lang="fr-FR" sz="2000" b="1" i="1" dirty="0" err="1" smtClean="0">
                <a:solidFill>
                  <a:schemeClr val="tx1"/>
                </a:solidFill>
              </a:rPr>
              <a:t>Гликоген</a:t>
            </a:r>
            <a:endParaRPr lang="fr-FR" sz="2000" b="1" dirty="0" smtClean="0">
              <a:solidFill>
                <a:schemeClr val="tx1"/>
              </a:solidFill>
            </a:endParaRPr>
          </a:p>
          <a:p>
            <a:pPr marL="1543050" lvl="3" indent="-17145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b="1" dirty="0" smtClean="0">
                <a:solidFill>
                  <a:schemeClr val="tx1"/>
                </a:solidFill>
              </a:rPr>
              <a:t>	</a:t>
            </a:r>
            <a:r>
              <a:rPr lang="fr-FR" b="1" dirty="0" err="1" smtClean="0">
                <a:solidFill>
                  <a:schemeClr val="tx1"/>
                </a:solidFill>
              </a:rPr>
              <a:t>Нема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велики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значај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као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извор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енергије</a:t>
            </a:r>
            <a:r>
              <a:rPr lang="fr-FR" b="1" dirty="0" smtClean="0">
                <a:solidFill>
                  <a:schemeClr val="tx1"/>
                </a:solidFill>
              </a:rPr>
              <a:t> у </a:t>
            </a:r>
            <a:r>
              <a:rPr lang="fr-FR" b="1" dirty="0" err="1" smtClean="0">
                <a:solidFill>
                  <a:schemeClr val="tx1"/>
                </a:solidFill>
              </a:rPr>
              <a:t>исхрани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људи</a:t>
            </a:r>
            <a:r>
              <a:rPr lang="fr-FR" b="1" dirty="0" smtClean="0">
                <a:solidFill>
                  <a:schemeClr val="tx1"/>
                </a:solidFill>
              </a:rPr>
              <a:t>. </a:t>
            </a:r>
            <a:r>
              <a:rPr lang="fr-FR" b="1" dirty="0" err="1" smtClean="0">
                <a:solidFill>
                  <a:schemeClr val="tx1"/>
                </a:solidFill>
              </a:rPr>
              <a:t>Главни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извор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намирни</a:t>
            </a:r>
            <a:r>
              <a:rPr lang="sr-Cyrl-CS" b="1" dirty="0" smtClean="0">
                <a:solidFill>
                  <a:schemeClr val="tx1"/>
                </a:solidFill>
              </a:rPr>
              <a:t>ч</a:t>
            </a:r>
            <a:r>
              <a:rPr lang="fr-FR" b="1" dirty="0" smtClean="0">
                <a:solidFill>
                  <a:schemeClr val="tx1"/>
                </a:solidFill>
              </a:rPr>
              <a:t>е </a:t>
            </a:r>
            <a:r>
              <a:rPr lang="fr-FR" b="1" dirty="0" err="1" smtClean="0">
                <a:solidFill>
                  <a:schemeClr val="tx1"/>
                </a:solidFill>
              </a:rPr>
              <a:t>животињског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порекла</a:t>
            </a:r>
            <a:r>
              <a:rPr lang="fr-FR" b="1" dirty="0" smtClean="0">
                <a:solidFill>
                  <a:schemeClr val="tx1"/>
                </a:solidFill>
              </a:rPr>
              <a:t> : </a:t>
            </a:r>
            <a:r>
              <a:rPr lang="fr-FR" b="1" dirty="0" err="1" smtClean="0">
                <a:solidFill>
                  <a:schemeClr val="tx1"/>
                </a:solidFill>
              </a:rPr>
              <a:t>јетра</a:t>
            </a:r>
            <a:r>
              <a:rPr lang="fr-FR" b="1" dirty="0" smtClean="0">
                <a:solidFill>
                  <a:schemeClr val="tx1"/>
                </a:solidFill>
              </a:rPr>
              <a:t> и </a:t>
            </a:r>
            <a:r>
              <a:rPr lang="fr-FR" b="1" dirty="0" err="1" smtClean="0">
                <a:solidFill>
                  <a:schemeClr val="tx1"/>
                </a:solidFill>
              </a:rPr>
              <a:t>мишићи</a:t>
            </a:r>
            <a:r>
              <a:rPr lang="fr-FR" b="1" dirty="0" smtClean="0">
                <a:solidFill>
                  <a:schemeClr val="tx1"/>
                </a:solidFill>
              </a:rPr>
              <a:t>.</a:t>
            </a:r>
            <a:endParaRPr lang="fr-FR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000" b="1" i="1" dirty="0" smtClean="0">
              <a:solidFill>
                <a:schemeClr val="tx1"/>
              </a:solidFill>
            </a:endParaRPr>
          </a:p>
        </p:txBody>
      </p:sp>
      <p:sp>
        <p:nvSpPr>
          <p:cNvPr id="65539" name="Text Box 3"/>
          <p:cNvSpPr txBox="1">
            <a:spLocks noChangeArrowheads="1"/>
          </p:cNvSpPr>
          <p:nvPr/>
        </p:nvSpPr>
        <p:spPr bwMode="auto">
          <a:xfrm>
            <a:off x="539750" y="1196975"/>
            <a:ext cx="79930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 dirty="0">
                <a:latin typeface="Verdana" pitchFamily="34" charset="0"/>
              </a:rPr>
              <a:t>УГЉЕНИ ХИДРАТИ</a:t>
            </a:r>
            <a:r>
              <a:rPr lang="sr-Latn-CS" sz="3200" b="1" dirty="0">
                <a:latin typeface="Verdana" pitchFamily="34" charset="0"/>
              </a:rPr>
              <a:t>-врста и улога</a:t>
            </a:r>
            <a:r>
              <a:rPr lang="en-US" sz="3200" dirty="0">
                <a:latin typeface="Verdana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0773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426693"/>
            <a:ext cx="7920880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dirty="0" smtClean="0"/>
              <a:t>ДНЕВНЕ ЕНЕРГЕТСКЕ ПОТРЕБЕ                   ДНЕВНИ ЕНЕРГЕТСКИ РАСХОДИ</a:t>
            </a:r>
            <a:endParaRPr lang="sr-Latn-RS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4572000" y="1052736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4283968" y="1052736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4283968" y="1052736"/>
            <a:ext cx="576064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611560" y="2204864"/>
            <a:ext cx="7920880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dirty="0" smtClean="0"/>
              <a:t>МАКРОНУТРИТИЈЕНТИ: </a:t>
            </a:r>
          </a:p>
          <a:p>
            <a:pPr algn="ctr"/>
            <a:r>
              <a:rPr lang="sr-Cyrl-RS" dirty="0" smtClean="0"/>
              <a:t>БЕЛАНЧЕВИНЕ</a:t>
            </a:r>
          </a:p>
          <a:p>
            <a:pPr algn="ctr"/>
            <a:r>
              <a:rPr lang="sr-Cyrl-RS" dirty="0" smtClean="0"/>
              <a:t>МАСТИ</a:t>
            </a:r>
          </a:p>
          <a:p>
            <a:pPr algn="ctr"/>
            <a:r>
              <a:rPr lang="sr-Cyrl-RS" dirty="0" smtClean="0"/>
              <a:t>УГЉЕНИ ХИДРАТИ</a:t>
            </a:r>
            <a:endParaRPr lang="sr-Latn-RS" dirty="0"/>
          </a:p>
        </p:txBody>
      </p:sp>
      <p:sp>
        <p:nvSpPr>
          <p:cNvPr id="10" name="Rectangle 9"/>
          <p:cNvSpPr/>
          <p:nvPr/>
        </p:nvSpPr>
        <p:spPr>
          <a:xfrm>
            <a:off x="827584" y="4437112"/>
            <a:ext cx="7704856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dirty="0" smtClean="0"/>
              <a:t>МИКРОНУТРИТИЈЕНТИ:</a:t>
            </a:r>
          </a:p>
          <a:p>
            <a:pPr algn="ctr"/>
            <a:r>
              <a:rPr lang="sr-Cyrl-RS" dirty="0" smtClean="0"/>
              <a:t>ВИТАМИНИ</a:t>
            </a:r>
          </a:p>
          <a:p>
            <a:pPr algn="ctr"/>
            <a:r>
              <a:rPr lang="sr-Cyrl-RS" dirty="0" smtClean="0"/>
              <a:t>МИНЕРАЛИ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773812089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670550"/>
          </a:xfrm>
        </p:spPr>
        <p:txBody>
          <a:bodyPr/>
          <a:lstStyle/>
          <a:p>
            <a:pPr marL="190500" indent="-190500" algn="just">
              <a:lnSpc>
                <a:spcPct val="80000"/>
              </a:lnSpc>
              <a:buFontTx/>
              <a:buNone/>
            </a:pPr>
            <a:r>
              <a:rPr lang="fr-FR" sz="2400" b="1" i="1" smtClean="0">
                <a:solidFill>
                  <a:schemeClr val="folHlink"/>
                </a:solidFill>
              </a:rPr>
              <a:t>6. Нескробни полисахариди или дијетна биљна влакна</a:t>
            </a:r>
            <a:endParaRPr lang="fr-FR" sz="2400" b="1" smtClean="0">
              <a:solidFill>
                <a:schemeClr val="folHlink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400" b="1" smtClean="0"/>
          </a:p>
          <a:p>
            <a:pPr marL="190500" indent="-190500" algn="just">
              <a:lnSpc>
                <a:spcPct val="80000"/>
              </a:lnSpc>
              <a:buFontTx/>
              <a:buNone/>
            </a:pPr>
            <a:r>
              <a:rPr lang="sr-Latn-CS" sz="2400" b="1" smtClean="0"/>
              <a:t>	</a:t>
            </a:r>
            <a:r>
              <a:rPr lang="fr-FR" sz="2400" b="1" smtClean="0"/>
              <a:t>Главни извор зид биљних ћелија. Углавном не подлежу варењу у танком </a:t>
            </a:r>
            <a:r>
              <a:rPr lang="sr-Cyrl-CS" sz="2400" b="1" smtClean="0"/>
              <a:t>ц</a:t>
            </a:r>
            <a:r>
              <a:rPr lang="fr-FR" sz="2400" b="1" smtClean="0"/>
              <a:t>реву. </a:t>
            </a:r>
          </a:p>
          <a:p>
            <a:pPr marL="190500" indent="-190500" algn="just">
              <a:lnSpc>
                <a:spcPct val="80000"/>
              </a:lnSpc>
            </a:pPr>
            <a:endParaRPr lang="sr-Latn-CS" sz="2400" b="1" smtClean="0"/>
          </a:p>
          <a:p>
            <a:pPr marL="190500" indent="-190500" algn="just">
              <a:lnSpc>
                <a:spcPct val="80000"/>
              </a:lnSpc>
              <a:buFontTx/>
              <a:buNone/>
            </a:pPr>
            <a:r>
              <a:rPr lang="sr-Latn-CS" sz="2400" b="1" smtClean="0"/>
              <a:t>	</a:t>
            </a:r>
            <a:r>
              <a:rPr lang="fr-FR" sz="2400" b="1" smtClean="0"/>
              <a:t>Деле се на :</a:t>
            </a:r>
            <a:endParaRPr lang="de-DE" sz="2400" b="1" i="1" smtClean="0"/>
          </a:p>
          <a:p>
            <a:pPr marL="190500" indent="-190500" algn="just">
              <a:lnSpc>
                <a:spcPct val="80000"/>
              </a:lnSpc>
            </a:pPr>
            <a:endParaRPr lang="sr-Latn-CS" sz="2400" b="1" i="1" smtClean="0"/>
          </a:p>
          <a:p>
            <a:pPr marL="190500" indent="-190500" algn="just">
              <a:lnSpc>
                <a:spcPct val="80000"/>
              </a:lnSpc>
              <a:buFontTx/>
              <a:buNone/>
            </a:pPr>
            <a:r>
              <a:rPr lang="sr-Latn-CS" sz="2400" b="1" i="1" smtClean="0"/>
              <a:t>		</a:t>
            </a:r>
            <a:r>
              <a:rPr lang="sr-Latn-CS" sz="2400" b="1" i="1" smtClean="0">
                <a:solidFill>
                  <a:schemeClr val="folHlink"/>
                </a:solidFill>
              </a:rPr>
              <a:t>-</a:t>
            </a:r>
            <a:r>
              <a:rPr lang="de-DE" sz="2400" b="1" i="1" smtClean="0">
                <a:solidFill>
                  <a:schemeClr val="folHlink"/>
                </a:solidFill>
              </a:rPr>
              <a:t>Растворљиве</a:t>
            </a:r>
            <a:r>
              <a:rPr lang="de-DE" sz="2400" b="1" i="1" smtClean="0"/>
              <a:t> (пектин, гуме и др.)</a:t>
            </a:r>
            <a:endParaRPr lang="de-DE" sz="2400" b="1" smtClean="0"/>
          </a:p>
          <a:p>
            <a:pPr marL="190500" indent="-190500" algn="just">
              <a:lnSpc>
                <a:spcPct val="80000"/>
              </a:lnSpc>
              <a:buFontTx/>
              <a:buNone/>
            </a:pPr>
            <a:r>
              <a:rPr lang="sr-Latn-CS" sz="2400" b="1" smtClean="0"/>
              <a:t>		          </a:t>
            </a:r>
            <a:r>
              <a:rPr lang="de-DE" sz="2400" b="1" smtClean="0"/>
              <a:t>Главни извор воће и поврће</a:t>
            </a:r>
            <a:endParaRPr lang="de-DE" sz="2400" b="1" i="1" smtClean="0"/>
          </a:p>
          <a:p>
            <a:pPr marL="190500" indent="-190500" algn="just">
              <a:lnSpc>
                <a:spcPct val="80000"/>
              </a:lnSpc>
            </a:pPr>
            <a:endParaRPr lang="sr-Latn-CS" sz="2400" b="1" i="1" smtClean="0"/>
          </a:p>
          <a:p>
            <a:pPr marL="190500" indent="-190500" algn="just">
              <a:lnSpc>
                <a:spcPct val="80000"/>
              </a:lnSpc>
              <a:buFontTx/>
              <a:buNone/>
            </a:pPr>
            <a:r>
              <a:rPr lang="sr-Latn-CS" sz="2400" b="1" i="1" smtClean="0"/>
              <a:t>		</a:t>
            </a:r>
            <a:r>
              <a:rPr lang="sr-Latn-CS" sz="2400" b="1" i="1" smtClean="0">
                <a:solidFill>
                  <a:schemeClr val="folHlink"/>
                </a:solidFill>
              </a:rPr>
              <a:t>-</a:t>
            </a:r>
            <a:r>
              <a:rPr lang="de-DE" sz="2400" b="1" i="1" smtClean="0">
                <a:solidFill>
                  <a:schemeClr val="folHlink"/>
                </a:solidFill>
              </a:rPr>
              <a:t>Нерастворљиве</a:t>
            </a:r>
            <a:r>
              <a:rPr lang="de-DE" sz="2400" b="1" i="1" smtClean="0"/>
              <a:t> (</a:t>
            </a:r>
            <a:r>
              <a:rPr lang="sr-Cyrl-CS" sz="2400" b="1" i="1" smtClean="0"/>
              <a:t>ц</a:t>
            </a:r>
            <a:r>
              <a:rPr lang="de-DE" sz="2400" b="1" i="1" smtClean="0"/>
              <a:t>елулоза и хеми</a:t>
            </a:r>
            <a:r>
              <a:rPr lang="sr-Cyrl-CS" sz="2400" b="1" i="1" smtClean="0"/>
              <a:t>ц</a:t>
            </a:r>
            <a:r>
              <a:rPr lang="de-DE" sz="2400" b="1" i="1" smtClean="0"/>
              <a:t>елулоза)</a:t>
            </a:r>
            <a:endParaRPr lang="sr-Latn-CS" sz="2400" b="1" i="1" smtClean="0"/>
          </a:p>
          <a:p>
            <a:pPr marL="190500" indent="-190500" algn="just">
              <a:lnSpc>
                <a:spcPct val="80000"/>
              </a:lnSpc>
              <a:buFontTx/>
              <a:buNone/>
            </a:pPr>
            <a:r>
              <a:rPr lang="sr-Latn-CS" sz="2400" b="1" smtClean="0"/>
              <a:t>	</a:t>
            </a:r>
            <a:r>
              <a:rPr lang="de-DE" sz="2400" b="1" smtClean="0">
                <a:solidFill>
                  <a:schemeClr val="folHlink"/>
                </a:solidFill>
              </a:rPr>
              <a:t>Главни извор мекиње житари</a:t>
            </a:r>
            <a:r>
              <a:rPr lang="sr-Cyrl-CS" sz="2400" b="1" smtClean="0">
                <a:solidFill>
                  <a:schemeClr val="folHlink"/>
                </a:solidFill>
              </a:rPr>
              <a:t>ц</a:t>
            </a:r>
            <a:r>
              <a:rPr lang="de-DE" sz="2400" b="1" smtClean="0">
                <a:solidFill>
                  <a:schemeClr val="folHlink"/>
                </a:solidFill>
              </a:rPr>
              <a:t>а.</a:t>
            </a:r>
            <a:endParaRPr lang="en-US" sz="2400" b="1" smtClean="0">
              <a:solidFill>
                <a:schemeClr val="folHlink"/>
              </a:solidFill>
            </a:endParaRPr>
          </a:p>
          <a:p>
            <a:pPr marL="190500" indent="-190500"/>
            <a:endParaRPr lang="en-US" sz="2400" smtClean="0"/>
          </a:p>
        </p:txBody>
      </p:sp>
    </p:spTree>
    <p:extLst>
      <p:ext uri="{BB962C8B-B14F-4D97-AF65-F5344CB8AC3E}">
        <p14:creationId xmlns:p14="http://schemas.microsoft.com/office/powerpoint/2010/main" val="4141735813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sz="2800" dirty="0" smtClean="0"/>
              <a:t>ДИЈЕТНА</a:t>
            </a:r>
            <a:r>
              <a:rPr lang="sr-Latn-CS" sz="2800" dirty="0" smtClean="0"/>
              <a:t> </a:t>
            </a:r>
            <a:r>
              <a:rPr lang="sr-Cyrl-CS" sz="2800" dirty="0" smtClean="0"/>
              <a:t>ВЛАКНА</a:t>
            </a:r>
            <a:endParaRPr lang="en-US" sz="2800" dirty="0" smtClean="0"/>
          </a:p>
        </p:txBody>
      </p:sp>
      <p:graphicFrame>
        <p:nvGraphicFramePr>
          <p:cNvPr id="95331" name="Group 9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9983382"/>
              </p:ext>
            </p:extLst>
          </p:nvPr>
        </p:nvGraphicFramePr>
        <p:xfrm>
          <a:off x="152400" y="1600200"/>
          <a:ext cx="8915400" cy="4084641"/>
        </p:xfrm>
        <a:graphic>
          <a:graphicData uri="http://schemas.openxmlformats.org/drawingml/2006/table">
            <a:tbl>
              <a:tblPr/>
              <a:tblGrid>
                <a:gridCol w="4318000"/>
                <a:gridCol w="4597400"/>
              </a:tblGrid>
              <a:tr h="4267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Izvori rastvorljivih d.V.</a:t>
                      </a:r>
                      <a:endParaRPr kumimoji="0" lang="en-US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T="45724" marB="45724" horzOverflow="overflow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Izvori nerastvorljivih d.V.</a:t>
                      </a:r>
                      <a:endParaRPr kumimoji="0" lang="en-US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T="45724" marB="45724" horzOverflow="overflow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64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Banane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T="45724" marB="45724" horzOverflow="overflow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Ječam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T="45724" marB="45724" horzOverflow="overflow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64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Ječam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T="45724" marB="45724" horzOverflow="overflow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Cvekla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T="45724" marB="45724" horzOverflow="overflow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64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Pasulj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T="45724" marB="45724" horzOverflow="overflow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Prokelj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T="45724" marB="45724" horzOverflow="overflow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64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Citrusi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T="45724" marB="45724" horzOverflow="overflow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Repa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T="45724" marB="45724" horzOverflow="overflow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64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Šargarepa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T="45724" marB="45724" horzOverflow="overflow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Kupus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T="45724" marB="45724" horzOverflow="overflow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64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Ovsena kaša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T="45724" marB="45724" horzOverflow="overflow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Karfiol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T="45724" marB="45724" horzOverflow="overflow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64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Grašak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T="45724" marB="45724" horzOverflow="overflow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Neljušteno voće i povrće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T="45724" marB="45724" horzOverflow="overflow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64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Pirinčane mekinje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T="45724" marB="45724" horzOverflow="overflow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Pirinač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T="45724" marB="45724" horzOverflow="overflow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64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Slatki krompir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T="45724" marB="45724" horzOverflow="overflow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Pšenične mekinje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T="45724" marB="45724" horzOverflow="overflow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471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/>
              <a:t>УГЉЕНИ ХИДРАТИ</a:t>
            </a:r>
            <a:r>
              <a:rPr lang="sr-Latn-CS" sz="3200" b="1" dirty="0" smtClean="0"/>
              <a:t>-ВАРЕЊЕ И АПСОРП</a:t>
            </a:r>
            <a:r>
              <a:rPr lang="sr-Cyrl-CS" sz="3200" b="1" dirty="0" smtClean="0"/>
              <a:t>Ц</a:t>
            </a:r>
            <a:r>
              <a:rPr lang="sr-Latn-CS" sz="3200" b="1" dirty="0" smtClean="0"/>
              <a:t>ИЈА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760"/>
            <a:ext cx="8229600" cy="5472608"/>
          </a:xfrm>
        </p:spPr>
        <p:txBody>
          <a:bodyPr>
            <a:normAutofit fontScale="77500" lnSpcReduction="20000"/>
          </a:bodyPr>
          <a:lstStyle/>
          <a:p>
            <a:pPr marL="190500" indent="-190500" algn="just">
              <a:lnSpc>
                <a:spcPct val="80000"/>
              </a:lnSpc>
              <a:buFontTx/>
              <a:buChar char="•"/>
            </a:pPr>
            <a:r>
              <a:rPr lang="de-DE" sz="2800" b="1" dirty="0"/>
              <a:t>ВАРЕЊЕ УГЉЕНИХ ХИДРАТА ЗАПОЧИЊЕ У УСНОЈ ДУПЉИ ГДЕ ПОД УТИ</a:t>
            </a:r>
            <a:r>
              <a:rPr lang="sr-Cyrl-CS" sz="2800" b="1" dirty="0"/>
              <a:t>Ц</a:t>
            </a:r>
            <a:r>
              <a:rPr lang="de-DE" sz="2800" b="1" dirty="0"/>
              <a:t>АЈЕМ ПТИЈАЛИНА ИЗ ПЉУВАЧКЕ СЕ ОБАВЉА  ПОЧЕТНА ХИДРОЛИЗА. </a:t>
            </a:r>
            <a:endParaRPr lang="sr-Latn-CS" sz="2800" b="1" dirty="0"/>
          </a:p>
          <a:p>
            <a:pPr marL="190500" indent="-190500" algn="just">
              <a:lnSpc>
                <a:spcPct val="80000"/>
              </a:lnSpc>
              <a:buFontTx/>
              <a:buChar char="•"/>
            </a:pPr>
            <a:endParaRPr lang="sr-Latn-CS" sz="2800" b="1" dirty="0"/>
          </a:p>
          <a:p>
            <a:pPr marL="190500" indent="-190500" algn="just">
              <a:lnSpc>
                <a:spcPct val="80000"/>
              </a:lnSpc>
              <a:buFontTx/>
              <a:buChar char="•"/>
            </a:pPr>
            <a:endParaRPr lang="de-DE" sz="2800" b="1" dirty="0"/>
          </a:p>
          <a:p>
            <a:pPr marL="190500" indent="-190500" algn="just">
              <a:lnSpc>
                <a:spcPct val="80000"/>
              </a:lnSpc>
              <a:buFontTx/>
              <a:buChar char="•"/>
            </a:pPr>
            <a:r>
              <a:rPr lang="sr-Latn-CS" sz="2800" b="1" dirty="0"/>
              <a:t>	</a:t>
            </a:r>
            <a:r>
              <a:rPr lang="de-DE" sz="2800" b="1" dirty="0"/>
              <a:t>НАСТАВЉА СЕ У ЈЕДЊАКУ И ЖЕЛУ</a:t>
            </a:r>
            <a:r>
              <a:rPr lang="sr-Cyrl-CS" sz="2800" b="1" dirty="0"/>
              <a:t>Ц</a:t>
            </a:r>
            <a:r>
              <a:rPr lang="de-DE" sz="2800" b="1" dirty="0"/>
              <a:t>У СВЕ ДОК ВИСОКА КИСЕЛОСТ ЖЕЛУДАЧНОГ СОКА НЕ ИНАКТИВИРА ДЕЈСТВО ПТИЈАЛИНА. </a:t>
            </a:r>
            <a:endParaRPr lang="de-DE" sz="2800" b="1" dirty="0" smtClean="0"/>
          </a:p>
          <a:p>
            <a:pPr marL="190500" indent="-190500" algn="just">
              <a:lnSpc>
                <a:spcPct val="80000"/>
              </a:lnSpc>
              <a:buFontTx/>
              <a:buChar char="•"/>
            </a:pPr>
            <a:endParaRPr lang="sr-Latn-CS" sz="2800" b="1" dirty="0"/>
          </a:p>
          <a:p>
            <a:pPr>
              <a:lnSpc>
                <a:spcPct val="90000"/>
              </a:lnSpc>
            </a:pPr>
            <a:r>
              <a:rPr lang="de-DE" sz="2800" b="1" dirty="0" smtClean="0"/>
              <a:t>ОСТАТАК </a:t>
            </a:r>
            <a:r>
              <a:rPr lang="de-DE" sz="2800" b="1" dirty="0" smtClean="0"/>
              <a:t>УГЉЕНИХ ХИДРАТА СЕ РАЗЛАЖЕ У ТАНКОМ </a:t>
            </a:r>
            <a:r>
              <a:rPr lang="sr-Cyrl-CS" sz="2800" b="1" dirty="0" smtClean="0"/>
              <a:t>Ц</a:t>
            </a:r>
            <a:r>
              <a:rPr lang="de-DE" sz="2800" b="1" dirty="0" smtClean="0"/>
              <a:t>РЕВУ ПОД УТИ</a:t>
            </a:r>
            <a:r>
              <a:rPr lang="sr-Cyrl-CS" sz="2800" b="1" dirty="0" smtClean="0"/>
              <a:t>Ц</a:t>
            </a:r>
            <a:r>
              <a:rPr lang="de-DE" sz="2800" b="1" dirty="0" smtClean="0"/>
              <a:t>АЈЕМ ПАНКРЕАСНЕ АМИЛАЗЕ У ПОЧЕТКУ ПРО</a:t>
            </a:r>
            <a:r>
              <a:rPr lang="sr-Cyrl-CS" sz="2800" b="1" dirty="0" smtClean="0"/>
              <a:t>Ц</a:t>
            </a:r>
            <a:r>
              <a:rPr lang="de-DE" sz="2800" b="1" dirty="0" smtClean="0"/>
              <a:t>ЕСА, А КАСНИЈЕ И ПОД УТИ</a:t>
            </a:r>
            <a:r>
              <a:rPr lang="sr-Cyrl-CS" sz="2800" b="1" dirty="0" smtClean="0"/>
              <a:t>Ц</a:t>
            </a:r>
            <a:r>
              <a:rPr lang="de-DE" sz="2800" b="1" dirty="0" smtClean="0"/>
              <a:t>АЈЕМ ЛАКТАЗЕ, САХАРАЗЕ, МАЛТАЗЕ И АЛФА-ДЕКСТРИНАЗЕ КОЈИ СЕ СТВАРАЈУ У ТАНКОМ </a:t>
            </a:r>
            <a:r>
              <a:rPr lang="sr-Cyrl-RS" sz="2800" b="1" dirty="0" smtClean="0"/>
              <a:t>Ц</a:t>
            </a:r>
            <a:r>
              <a:rPr lang="de-DE" sz="2800" b="1" dirty="0" smtClean="0"/>
              <a:t>РЕВУ</a:t>
            </a:r>
            <a:r>
              <a:rPr lang="de-DE" sz="2800" b="1" dirty="0" smtClean="0"/>
              <a:t>. </a:t>
            </a:r>
            <a:endParaRPr lang="de-DE" sz="2800" b="1" dirty="0" smtClean="0"/>
          </a:p>
          <a:p>
            <a:pPr>
              <a:lnSpc>
                <a:spcPct val="90000"/>
              </a:lnSpc>
            </a:pPr>
            <a:endParaRPr lang="sr-Cyrl-CS" sz="2800" b="1" dirty="0" smtClean="0"/>
          </a:p>
          <a:p>
            <a:pPr>
              <a:lnSpc>
                <a:spcPct val="90000"/>
              </a:lnSpc>
            </a:pPr>
            <a:r>
              <a:rPr lang="de-DE" sz="2800" b="1" dirty="0" smtClean="0"/>
              <a:t> ОВО РАЗЛАГАЊЕ ТРАЈЕ СВЕ ДОК СЕ НЕ ДОБИЈУ КОНАЧНИ ПРОДУКТИ РАЗЛАГАЊА ТЈ. ГЛУКОЗА, ЛАКТОЗА И </a:t>
            </a:r>
            <a:r>
              <a:rPr lang="de-DE" sz="2800" b="1" dirty="0" smtClean="0"/>
              <a:t>ФРУКТОЗА</a:t>
            </a:r>
            <a:endParaRPr lang="sr-Cyrl-RS" sz="2800" b="1" dirty="0" smtClean="0"/>
          </a:p>
          <a:p>
            <a:pPr marL="0" indent="0">
              <a:lnSpc>
                <a:spcPct val="90000"/>
              </a:lnSpc>
              <a:buNone/>
            </a:pPr>
            <a:endParaRPr lang="sr-Cyrl-RS" sz="2800" b="1" dirty="0" smtClean="0"/>
          </a:p>
          <a:p>
            <a:pPr>
              <a:lnSpc>
                <a:spcPct val="90000"/>
              </a:lnSpc>
            </a:pPr>
            <a:r>
              <a:rPr lang="de-DE" sz="2800" b="1" dirty="0"/>
              <a:t>КОНАЧНИ ПРОДУКТИ РАЗЛАГАЊА УГЉЕНИХ ХИДРАТА СЕ АПСОРБУЈУ У ТАНКОМ </a:t>
            </a:r>
            <a:r>
              <a:rPr lang="sr-Cyrl-CS" sz="2800" b="1" dirty="0"/>
              <a:t>Ц</a:t>
            </a:r>
            <a:r>
              <a:rPr lang="de-DE" sz="2800" b="1" dirty="0"/>
              <a:t>РЕВУ УЗ СПЕ</a:t>
            </a:r>
            <a:r>
              <a:rPr lang="sr-Cyrl-CS" sz="2800" b="1" dirty="0"/>
              <a:t>Ц</a:t>
            </a:r>
            <a:r>
              <a:rPr lang="de-DE" sz="2800" b="1" dirty="0"/>
              <a:t>ИФИЧНЕ ПРО</a:t>
            </a:r>
            <a:r>
              <a:rPr lang="sr-Cyrl-CS" sz="2800" b="1" dirty="0"/>
              <a:t>Ц</a:t>
            </a:r>
            <a:r>
              <a:rPr lang="de-DE" sz="2800" b="1" dirty="0"/>
              <a:t>ЕСЕ ПРИ КОЈИМА СЕ ТРОШИ ЈОН НАТРИЈУМА И ЕНЕРГИЈА</a:t>
            </a:r>
            <a:r>
              <a:rPr lang="en-US" sz="2800" dirty="0"/>
              <a:t> </a:t>
            </a:r>
          </a:p>
          <a:p>
            <a:pPr>
              <a:lnSpc>
                <a:spcPct val="90000"/>
              </a:lnSpc>
            </a:pPr>
            <a:endParaRPr lang="sr-Latn-CS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375470318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25538"/>
            <a:ext cx="8893175" cy="5327650"/>
          </a:xfrm>
        </p:spPr>
        <p:txBody>
          <a:bodyPr/>
          <a:lstStyle/>
          <a:p>
            <a:pPr marL="457200" indent="-457200" algn="just">
              <a:lnSpc>
                <a:spcPct val="90000"/>
              </a:lnSpc>
              <a:buFontTx/>
              <a:buNone/>
            </a:pPr>
            <a:r>
              <a:rPr lang="de-DE" sz="2800" b="1" smtClean="0"/>
              <a:t>КОН</a:t>
            </a:r>
            <a:r>
              <a:rPr lang="sr-Cyrl-CS" sz="2800" b="1" smtClean="0"/>
              <a:t>Ц</a:t>
            </a:r>
            <a:r>
              <a:rPr lang="de-DE" sz="2800" b="1" smtClean="0"/>
              <a:t>ЕНТРА</a:t>
            </a:r>
            <a:r>
              <a:rPr lang="sr-Cyrl-CS" sz="2800" b="1" smtClean="0"/>
              <a:t>Ц</a:t>
            </a:r>
            <a:r>
              <a:rPr lang="de-DE" sz="2800" b="1" smtClean="0"/>
              <a:t>ИЈА </a:t>
            </a:r>
            <a:r>
              <a:rPr lang="sr-Cyrl-CS" sz="2800" b="1" smtClean="0"/>
              <a:t>ГЛУКОЗЕ </a:t>
            </a:r>
            <a:r>
              <a:rPr lang="de-DE" sz="2800" b="1" smtClean="0"/>
              <a:t>У ОРГАНИЗМУ ЈЕ ХОРМОНСКИ РЕГУЛИСАНА.</a:t>
            </a:r>
            <a:endParaRPr lang="sr-Cyrl-CS" sz="2800" b="1" smtClean="0"/>
          </a:p>
          <a:p>
            <a:pPr marL="457200" indent="-457200" algn="just">
              <a:lnSpc>
                <a:spcPct val="90000"/>
              </a:lnSpc>
              <a:buFontTx/>
              <a:buAutoNum type="arabicPeriod"/>
            </a:pPr>
            <a:r>
              <a:rPr lang="de-DE" sz="2000" b="1" smtClean="0"/>
              <a:t>ХОРМОНИ КОЈИ ПОВЕЋАВАЈУ ЊЕН НИВО СУ</a:t>
            </a:r>
            <a:r>
              <a:rPr lang="sr-Cyrl-CS" sz="2000" b="1" smtClean="0"/>
              <a:t>:</a:t>
            </a:r>
          </a:p>
          <a:p>
            <a:pPr marL="457200" indent="-457200" algn="just">
              <a:lnSpc>
                <a:spcPct val="90000"/>
              </a:lnSpc>
              <a:buFontTx/>
              <a:buNone/>
            </a:pPr>
            <a:endParaRPr lang="sr-Cyrl-CS" sz="2000" b="1" smtClean="0"/>
          </a:p>
          <a:p>
            <a:pPr marL="457200" indent="-457200">
              <a:lnSpc>
                <a:spcPct val="90000"/>
              </a:lnSpc>
            </a:pPr>
            <a:r>
              <a:rPr lang="de-DE" sz="2000" b="1" smtClean="0"/>
              <a:t>ГЛУКАГОН, </a:t>
            </a:r>
            <a:endParaRPr lang="sr-Cyrl-CS" sz="2000" b="1" smtClean="0"/>
          </a:p>
          <a:p>
            <a:pPr marL="457200" indent="-457200">
              <a:lnSpc>
                <a:spcPct val="90000"/>
              </a:lnSpc>
            </a:pPr>
            <a:r>
              <a:rPr lang="de-DE" sz="2000" b="1" smtClean="0"/>
              <a:t>СОМАТОСТАТИН, </a:t>
            </a:r>
            <a:endParaRPr lang="sr-Cyrl-CS" sz="2000" b="1" smtClean="0"/>
          </a:p>
          <a:p>
            <a:pPr marL="457200" indent="-457200">
              <a:lnSpc>
                <a:spcPct val="90000"/>
              </a:lnSpc>
            </a:pPr>
            <a:r>
              <a:rPr lang="de-DE" sz="2000" b="1" smtClean="0"/>
              <a:t>АДРЕНАЛИН, </a:t>
            </a:r>
            <a:endParaRPr lang="sr-Cyrl-CS" sz="2000" b="1" smtClean="0"/>
          </a:p>
          <a:p>
            <a:pPr marL="457200" indent="-457200">
              <a:lnSpc>
                <a:spcPct val="90000"/>
              </a:lnSpc>
            </a:pPr>
            <a:r>
              <a:rPr lang="de-DE" sz="2000" b="1" smtClean="0"/>
              <a:t>ХОРМОН РАСТА, </a:t>
            </a:r>
            <a:endParaRPr lang="sr-Cyrl-CS" sz="2000" b="1" smtClean="0"/>
          </a:p>
          <a:p>
            <a:pPr marL="457200" indent="-457200">
              <a:lnSpc>
                <a:spcPct val="90000"/>
              </a:lnSpc>
            </a:pPr>
            <a:r>
              <a:rPr lang="de-DE" sz="2000" b="1" smtClean="0"/>
              <a:t>АДЕНОКОРТИКОТРОПНИ ХОРМОН, </a:t>
            </a:r>
            <a:endParaRPr lang="sr-Cyrl-CS" sz="2000" b="1" smtClean="0"/>
          </a:p>
          <a:p>
            <a:pPr marL="457200" indent="-457200">
              <a:lnSpc>
                <a:spcPct val="90000"/>
              </a:lnSpc>
            </a:pPr>
            <a:r>
              <a:rPr lang="de-DE" sz="2000" b="1" smtClean="0"/>
              <a:t>ГЛИКОКОРТИКОИДИ,</a:t>
            </a:r>
            <a:endParaRPr lang="sr-Cyrl-CS" sz="2000" b="1" smtClean="0"/>
          </a:p>
          <a:p>
            <a:pPr marL="457200" indent="-457200">
              <a:lnSpc>
                <a:spcPct val="90000"/>
              </a:lnSpc>
            </a:pPr>
            <a:r>
              <a:rPr lang="de-DE" sz="2000" b="1" smtClean="0"/>
              <a:t>ХОРМОНИ ШТИТАСТЕ ЖЛЕЗДЕ.</a:t>
            </a:r>
            <a:r>
              <a:rPr lang="de-DE" sz="2400" b="1" smtClean="0"/>
              <a:t>  </a:t>
            </a:r>
            <a:endParaRPr lang="sr-Cyrl-CS" sz="2400" b="1" smtClean="0"/>
          </a:p>
          <a:p>
            <a:pPr marL="457200" indent="-457200">
              <a:lnSpc>
                <a:spcPct val="90000"/>
              </a:lnSpc>
              <a:buFontTx/>
              <a:buNone/>
            </a:pPr>
            <a:endParaRPr lang="sr-Cyrl-CS" sz="2400" b="1" smtClean="0"/>
          </a:p>
          <a:p>
            <a:pPr marL="457200" indent="-457200" algn="just">
              <a:lnSpc>
                <a:spcPct val="90000"/>
              </a:lnSpc>
              <a:buFontTx/>
              <a:buNone/>
            </a:pPr>
            <a:r>
              <a:rPr lang="sr-Cyrl-CS" sz="2400" b="1" smtClean="0"/>
              <a:t>2. </a:t>
            </a:r>
            <a:r>
              <a:rPr lang="de-DE" sz="2400" b="1" smtClean="0"/>
              <a:t>ХОРМОН КОЈИ СМАЊУЈЕ ЊЕН НИВО ЈЕ ИНСУЛИН.</a:t>
            </a:r>
            <a:r>
              <a:rPr lang="sr-Latn-CS" sz="2400" b="1" smtClean="0"/>
              <a:t>  </a:t>
            </a:r>
          </a:p>
          <a:p>
            <a:pPr marL="457200" indent="-457200">
              <a:lnSpc>
                <a:spcPct val="90000"/>
              </a:lnSpc>
            </a:pPr>
            <a:endParaRPr lang="sr-Latn-CS" sz="2400" smtClean="0"/>
          </a:p>
        </p:txBody>
      </p:sp>
    </p:spTree>
    <p:extLst>
      <p:ext uri="{BB962C8B-B14F-4D97-AF65-F5344CB8AC3E}">
        <p14:creationId xmlns:p14="http://schemas.microsoft.com/office/powerpoint/2010/main" val="409321123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946150"/>
            <a:ext cx="9144000" cy="990600"/>
          </a:xfrm>
        </p:spPr>
        <p:txBody>
          <a:bodyPr/>
          <a:lstStyle/>
          <a:p>
            <a:pPr eaLnBrk="1" hangingPunct="1"/>
            <a:r>
              <a:rPr lang="en-US" sz="3200" b="1" smtClean="0"/>
              <a:t>Гликемијски индекс-ГИ</a:t>
            </a:r>
            <a:r>
              <a:rPr lang="en-US" sz="4000" smtClean="0"/>
              <a:t> </a:t>
            </a:r>
          </a:p>
        </p:txBody>
      </p:sp>
      <p:sp>
        <p:nvSpPr>
          <p:cNvPr id="194563" name="Rectangle 5"/>
          <p:cNvSpPr>
            <a:spLocks noGrp="1" noChangeArrowheads="1"/>
          </p:cNvSpPr>
          <p:nvPr>
            <p:ph idx="1"/>
          </p:nvPr>
        </p:nvSpPr>
        <p:spPr>
          <a:xfrm>
            <a:off x="611188" y="3475038"/>
            <a:ext cx="8424862" cy="3382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sr-Latn-CS" smtClean="0">
                <a:latin typeface="Comic Sans MS" pitchFamily="66" charset="0"/>
              </a:rPr>
              <a:t> 	</a:t>
            </a:r>
            <a:endParaRPr lang="el-GR" smtClean="0">
              <a:latin typeface="Comic Sans MS" pitchFamily="66" charset="0"/>
            </a:endParaRPr>
          </a:p>
        </p:txBody>
      </p:sp>
      <p:sp>
        <p:nvSpPr>
          <p:cNvPr id="194564" name="Rectangle 6"/>
          <p:cNvSpPr>
            <a:spLocks noChangeArrowheads="1"/>
          </p:cNvSpPr>
          <p:nvPr/>
        </p:nvSpPr>
        <p:spPr bwMode="auto">
          <a:xfrm>
            <a:off x="0" y="1905000"/>
            <a:ext cx="9144000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sr-Latn-CS" sz="2400" b="1"/>
              <a:t>     </a:t>
            </a:r>
            <a:r>
              <a:rPr lang="en-US" sz="1400" b="1"/>
              <a:t>Гликемијски индекс</a:t>
            </a:r>
            <a:r>
              <a:rPr lang="en-US" sz="1400"/>
              <a:t> је </a:t>
            </a:r>
            <a:r>
              <a:rPr lang="sr-Latn-CS" sz="1400"/>
              <a:t>брзина којом се повећава ниво   глукозе у крви после узимања одређене количине врсте хране.</a:t>
            </a:r>
            <a:r>
              <a:rPr lang="en-US" sz="1400"/>
              <a:t> То  је  параметар хипергликемијског   потенцијала хране богате угљеним хидратима.</a:t>
            </a:r>
          </a:p>
        </p:txBody>
      </p:sp>
      <p:pic>
        <p:nvPicPr>
          <p:cNvPr id="19456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582863"/>
            <a:ext cx="6896100" cy="448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56353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57200"/>
            <a:ext cx="8534400" cy="5708104"/>
          </a:xfrm>
        </p:spPr>
        <p:txBody>
          <a:bodyPr>
            <a:normAutofit/>
          </a:bodyPr>
          <a:lstStyle/>
          <a:p>
            <a:pPr eaLnBrk="1" hangingPunct="1">
              <a:buSzTx/>
              <a:buFontTx/>
              <a:buChar char="•"/>
              <a:defRPr/>
            </a:pPr>
            <a:r>
              <a:rPr lang="sr-Cyrl-CS" altLang="ko-KR" sz="2200" b="1" dirty="0" smtClean="0"/>
              <a:t>ПОЖЕЉНО</a:t>
            </a:r>
            <a:r>
              <a:rPr lang="pl-PL" altLang="ko-KR" sz="2200" b="1" dirty="0" smtClean="0"/>
              <a:t> </a:t>
            </a:r>
            <a:r>
              <a:rPr lang="sr-Cyrl-CS" altLang="ko-KR" sz="2200" b="1" dirty="0" smtClean="0"/>
              <a:t>ЈЕ</a:t>
            </a:r>
            <a:r>
              <a:rPr lang="pl-PL" altLang="ko-KR" sz="2200" b="1" dirty="0" smtClean="0"/>
              <a:t> </a:t>
            </a:r>
            <a:r>
              <a:rPr lang="sr-Cyrl-CS" altLang="ko-KR" sz="2200" b="1" dirty="0" smtClean="0"/>
              <a:t>ЗА</a:t>
            </a:r>
            <a:r>
              <a:rPr lang="pl-PL" altLang="ko-KR" sz="2200" b="1" dirty="0" smtClean="0"/>
              <a:t> </a:t>
            </a:r>
            <a:r>
              <a:rPr lang="sr-Cyrl-CS" altLang="ko-KR" sz="2200" b="1" dirty="0" smtClean="0"/>
              <a:t>СПОРТИСТЕ</a:t>
            </a:r>
            <a:r>
              <a:rPr lang="pl-PL" altLang="ko-KR" sz="2200" b="1" dirty="0" smtClean="0"/>
              <a:t> </a:t>
            </a:r>
            <a:r>
              <a:rPr lang="sr-Cyrl-CS" altLang="ko-KR" sz="2200" b="1" dirty="0" smtClean="0"/>
              <a:t>ДА</a:t>
            </a:r>
            <a:r>
              <a:rPr lang="pl-PL" altLang="ko-KR" sz="2200" b="1" dirty="0" smtClean="0"/>
              <a:t> </a:t>
            </a:r>
            <a:r>
              <a:rPr lang="sr-Cyrl-CS" altLang="ko-KR" sz="2200" b="1" dirty="0" smtClean="0"/>
              <a:t>КОНЗУМИРАЈУ</a:t>
            </a:r>
            <a:r>
              <a:rPr lang="pl-PL" altLang="ko-KR" sz="2200" b="1" dirty="0" smtClean="0"/>
              <a:t> </a:t>
            </a:r>
            <a:r>
              <a:rPr lang="sr-Cyrl-CS" altLang="ko-KR" sz="2200" b="1" dirty="0" smtClean="0"/>
              <a:t>УГЉЕНЕ</a:t>
            </a:r>
            <a:r>
              <a:rPr lang="pl-PL" altLang="ko-KR" sz="2200" b="1" dirty="0" smtClean="0"/>
              <a:t> </a:t>
            </a:r>
            <a:r>
              <a:rPr lang="sr-Cyrl-CS" altLang="ko-KR" sz="2200" b="1" dirty="0" smtClean="0"/>
              <a:t>ХИДРАТЕ</a:t>
            </a:r>
            <a:r>
              <a:rPr lang="pl-PL" altLang="ko-KR" sz="2200" b="1" dirty="0" smtClean="0"/>
              <a:t> </a:t>
            </a:r>
            <a:r>
              <a:rPr lang="sr-Cyrl-CS" altLang="ko-KR" sz="2200" b="1" dirty="0" smtClean="0"/>
              <a:t>КОЈИ</a:t>
            </a:r>
            <a:r>
              <a:rPr lang="pl-PL" altLang="ko-KR" sz="2200" b="1" dirty="0" smtClean="0"/>
              <a:t> </a:t>
            </a:r>
            <a:r>
              <a:rPr lang="sr-Cyrl-CS" altLang="ko-KR" sz="2200" b="1" dirty="0" smtClean="0"/>
              <a:t>ИМАЈУ</a:t>
            </a:r>
            <a:r>
              <a:rPr lang="pl-PL" altLang="ko-KR" sz="2200" b="1" dirty="0" smtClean="0"/>
              <a:t> </a:t>
            </a:r>
            <a:r>
              <a:rPr lang="sr-Cyrl-CS" altLang="ko-KR" sz="2200" b="1" dirty="0" smtClean="0"/>
              <a:t>НИСКУ</a:t>
            </a:r>
            <a:r>
              <a:rPr lang="pl-PL" altLang="ko-KR" sz="2200" b="1" dirty="0" smtClean="0"/>
              <a:t> </a:t>
            </a:r>
            <a:r>
              <a:rPr lang="sr-Cyrl-CS" altLang="ko-KR" sz="2200" b="1" dirty="0" smtClean="0"/>
              <a:t>И</a:t>
            </a:r>
            <a:r>
              <a:rPr lang="pl-PL" altLang="ko-KR" sz="2200" b="1" dirty="0" smtClean="0"/>
              <a:t> </a:t>
            </a:r>
            <a:r>
              <a:rPr lang="sr-Cyrl-CS" altLang="ko-KR" sz="2200" b="1" dirty="0" smtClean="0"/>
              <a:t>СРЕДЊУ</a:t>
            </a:r>
            <a:r>
              <a:rPr lang="pl-PL" altLang="ko-KR" sz="2200" b="1" dirty="0" smtClean="0"/>
              <a:t> </a:t>
            </a:r>
            <a:r>
              <a:rPr lang="sr-Cyrl-CS" altLang="ko-KR" sz="2200" b="1" dirty="0" smtClean="0"/>
              <a:t>ВРЕДНОСТ</a:t>
            </a:r>
            <a:r>
              <a:rPr lang="pl-PL" altLang="ko-KR" sz="2200" b="1" dirty="0" smtClean="0"/>
              <a:t> </a:t>
            </a:r>
            <a:r>
              <a:rPr lang="sr-Cyrl-CS" altLang="ko-KR" sz="2200" b="1" dirty="0" smtClean="0"/>
              <a:t>ГЛИКЕМИЈСКОГ</a:t>
            </a:r>
            <a:r>
              <a:rPr lang="pl-PL" altLang="ko-KR" sz="2200" b="1" dirty="0" smtClean="0"/>
              <a:t> </a:t>
            </a:r>
            <a:r>
              <a:rPr lang="sr-Cyrl-CS" altLang="ko-KR" sz="2200" b="1" dirty="0" smtClean="0"/>
              <a:t>ИНДЕКСА</a:t>
            </a:r>
          </a:p>
          <a:p>
            <a:pPr marL="0" indent="0" eaLnBrk="1" hangingPunct="1">
              <a:buSzTx/>
              <a:buNone/>
              <a:defRPr/>
            </a:pPr>
            <a:endParaRPr lang="sr-Cyrl-RS" altLang="ko-KR" sz="2200" b="1" dirty="0" smtClean="0"/>
          </a:p>
          <a:p>
            <a:pPr eaLnBrk="1" hangingPunct="1">
              <a:buSzTx/>
              <a:buFontTx/>
              <a:buChar char="•"/>
              <a:defRPr/>
            </a:pPr>
            <a:r>
              <a:rPr lang="sr-Cyrl-CS" altLang="ko-KR" sz="2200" b="1" dirty="0" smtClean="0"/>
              <a:t>ПОСТОЈЕ</a:t>
            </a:r>
            <a:r>
              <a:rPr lang="pl-PL" altLang="ko-KR" sz="2200" b="1" dirty="0" smtClean="0"/>
              <a:t> </a:t>
            </a:r>
            <a:r>
              <a:rPr lang="sr-Cyrl-CS" altLang="ko-KR" sz="2200" b="1" dirty="0" smtClean="0"/>
              <a:t>ПЕРИОДИ</a:t>
            </a:r>
            <a:r>
              <a:rPr lang="pl-PL" altLang="ko-KR" sz="2200" b="1" dirty="0" smtClean="0"/>
              <a:t> </a:t>
            </a:r>
            <a:r>
              <a:rPr lang="sr-Cyrl-CS" altLang="ko-KR" sz="2200" b="1" dirty="0" smtClean="0"/>
              <a:t>ЗА</a:t>
            </a:r>
            <a:r>
              <a:rPr lang="pl-PL" altLang="ko-KR" sz="2200" b="1" dirty="0" smtClean="0"/>
              <a:t> </a:t>
            </a:r>
            <a:r>
              <a:rPr lang="sr-Cyrl-CS" altLang="ko-KR" sz="2200" b="1" dirty="0" smtClean="0"/>
              <a:t>ВРЕМЕ</a:t>
            </a:r>
            <a:r>
              <a:rPr lang="pl-PL" altLang="ko-KR" sz="2200" b="1" dirty="0" smtClean="0"/>
              <a:t> </a:t>
            </a:r>
            <a:r>
              <a:rPr lang="sr-Cyrl-CS" altLang="ko-KR" sz="2200" b="1" dirty="0" smtClean="0"/>
              <a:t>И</a:t>
            </a:r>
            <a:r>
              <a:rPr lang="pl-PL" altLang="ko-KR" sz="2200" b="1" dirty="0" smtClean="0"/>
              <a:t> </a:t>
            </a:r>
            <a:r>
              <a:rPr lang="sr-Cyrl-CS" altLang="ko-KR" sz="2200" b="1" dirty="0" smtClean="0"/>
              <a:t>НЕПОСРЕДНО</a:t>
            </a:r>
            <a:r>
              <a:rPr lang="pl-PL" altLang="ko-KR" sz="2200" b="1" dirty="0" smtClean="0"/>
              <a:t> </a:t>
            </a:r>
            <a:r>
              <a:rPr lang="sr-Cyrl-CS" altLang="ko-KR" sz="2200" b="1" dirty="0" smtClean="0"/>
              <a:t>ПОСЛЕ</a:t>
            </a:r>
            <a:r>
              <a:rPr lang="pl-PL" altLang="ko-KR" sz="2200" b="1" dirty="0" smtClean="0"/>
              <a:t> </a:t>
            </a:r>
            <a:r>
              <a:rPr lang="sr-Cyrl-CS" altLang="ko-KR" sz="2200" b="1" dirty="0" smtClean="0"/>
              <a:t>ВЕЖБАЊА</a:t>
            </a:r>
            <a:r>
              <a:rPr lang="pl-PL" altLang="ko-KR" sz="2200" b="1" dirty="0" smtClean="0"/>
              <a:t> </a:t>
            </a:r>
            <a:r>
              <a:rPr lang="sr-Cyrl-CS" altLang="ko-KR" sz="2200" b="1" dirty="0" smtClean="0"/>
              <a:t>КАДА</a:t>
            </a:r>
            <a:r>
              <a:rPr lang="pl-PL" altLang="ko-KR" sz="2200" b="1" dirty="0" smtClean="0"/>
              <a:t> </a:t>
            </a:r>
            <a:r>
              <a:rPr lang="sr-Cyrl-CS" altLang="ko-KR" sz="2200" b="1" dirty="0" smtClean="0"/>
              <a:t>ЈЕ</a:t>
            </a:r>
            <a:r>
              <a:rPr lang="sr-Latn-CS" altLang="ko-KR" sz="2200" b="1" dirty="0" smtClean="0"/>
              <a:t> </a:t>
            </a:r>
            <a:r>
              <a:rPr lang="sr-Cyrl-CS" altLang="ko-KR" sz="2200" b="1" dirty="0" smtClean="0">
                <a:ea typeface="굴림" charset="-127"/>
              </a:rPr>
              <a:t>СПОРТИСТИМА</a:t>
            </a:r>
            <a:r>
              <a:rPr lang="it-IT" altLang="ko-KR" sz="2200" b="1" dirty="0" smtClean="0">
                <a:ea typeface="굴림" charset="-127"/>
              </a:rPr>
              <a:t> </a:t>
            </a:r>
            <a:r>
              <a:rPr lang="sr-Cyrl-CS" altLang="ko-KR" sz="2200" b="1" dirty="0" smtClean="0">
                <a:ea typeface="굴림" charset="-127"/>
              </a:rPr>
              <a:t>КОРИСНИЈЕ</a:t>
            </a:r>
            <a:r>
              <a:rPr lang="it-IT" altLang="ko-KR" sz="2200" b="1" dirty="0" smtClean="0">
                <a:ea typeface="굴림" charset="-127"/>
              </a:rPr>
              <a:t> </a:t>
            </a:r>
            <a:r>
              <a:rPr lang="sr-Cyrl-CS" altLang="ko-KR" sz="2200" b="1" dirty="0" smtClean="0">
                <a:ea typeface="굴림" charset="-127"/>
              </a:rPr>
              <a:t>ДА</a:t>
            </a:r>
            <a:r>
              <a:rPr lang="it-IT" altLang="ko-KR" sz="2200" b="1" dirty="0" smtClean="0">
                <a:ea typeface="굴림" charset="-127"/>
              </a:rPr>
              <a:t> </a:t>
            </a:r>
            <a:r>
              <a:rPr lang="sr-Cyrl-CS" altLang="ko-KR" sz="2200" b="1" dirty="0" smtClean="0">
                <a:ea typeface="굴림" charset="-127"/>
              </a:rPr>
              <a:t>КОРИСТЕ</a:t>
            </a:r>
            <a:r>
              <a:rPr lang="it-IT" altLang="ko-KR" sz="2200" b="1" dirty="0" smtClean="0">
                <a:ea typeface="굴림" charset="-127"/>
              </a:rPr>
              <a:t> </a:t>
            </a:r>
            <a:r>
              <a:rPr lang="sr-Cyrl-CS" altLang="ko-KR" sz="2200" b="1" dirty="0" smtClean="0">
                <a:ea typeface="굴림" charset="-127"/>
              </a:rPr>
              <a:t>НАМИРНИЦЕ</a:t>
            </a:r>
            <a:r>
              <a:rPr lang="it-IT" altLang="ko-KR" sz="2200" b="1" dirty="0" smtClean="0">
                <a:ea typeface="굴림" charset="-127"/>
              </a:rPr>
              <a:t> </a:t>
            </a:r>
            <a:r>
              <a:rPr lang="sr-Cyrl-CS" altLang="ko-KR" sz="2200" b="1" dirty="0" smtClean="0">
                <a:ea typeface="굴림" charset="-127"/>
              </a:rPr>
              <a:t>СА</a:t>
            </a:r>
            <a:r>
              <a:rPr lang="it-IT" altLang="ko-KR" sz="2200" b="1" dirty="0" smtClean="0">
                <a:ea typeface="굴림" charset="-127"/>
              </a:rPr>
              <a:t> </a:t>
            </a:r>
            <a:r>
              <a:rPr lang="sr-Cyrl-CS" altLang="ko-KR" sz="2200" b="1" dirty="0" smtClean="0">
                <a:ea typeface="굴림" charset="-127"/>
              </a:rPr>
              <a:t>ВИСОКИМ</a:t>
            </a:r>
            <a:r>
              <a:rPr lang="sr-Latn-CS" altLang="ko-KR" sz="2200" b="1" dirty="0" smtClean="0"/>
              <a:t> </a:t>
            </a:r>
            <a:r>
              <a:rPr lang="sr-Cyrl-CS" altLang="ko-KR" sz="2200" b="1" dirty="0" smtClean="0">
                <a:ea typeface="굴림" charset="-127"/>
              </a:rPr>
              <a:t>ГЛИКЕМИЈСКИМ</a:t>
            </a:r>
            <a:r>
              <a:rPr lang="it-IT" altLang="ko-KR" sz="2200" b="1" dirty="0" smtClean="0">
                <a:ea typeface="굴림" charset="-127"/>
              </a:rPr>
              <a:t> </a:t>
            </a:r>
            <a:r>
              <a:rPr lang="sr-Cyrl-CS" altLang="ko-KR" sz="2200" b="1" dirty="0" smtClean="0">
                <a:ea typeface="굴림" charset="-127"/>
              </a:rPr>
              <a:t>ИНДЕКСОМ</a:t>
            </a:r>
          </a:p>
          <a:p>
            <a:pPr marL="0" indent="0" eaLnBrk="1" hangingPunct="1">
              <a:buSzTx/>
              <a:buNone/>
              <a:defRPr/>
            </a:pPr>
            <a:endParaRPr lang="sr-Latn-CS" altLang="ko-KR" sz="2200" b="1" dirty="0" smtClean="0"/>
          </a:p>
          <a:p>
            <a:pPr eaLnBrk="1" hangingPunct="1">
              <a:buSzTx/>
              <a:buFontTx/>
              <a:buChar char="•"/>
              <a:defRPr/>
            </a:pPr>
            <a:r>
              <a:rPr lang="sr-Cyrl-CS" altLang="ko-KR" sz="2200" b="1" dirty="0" smtClean="0">
                <a:ea typeface="굴림" charset="-127"/>
              </a:rPr>
              <a:t>НАМИРНИЦЕ</a:t>
            </a:r>
            <a:r>
              <a:rPr lang="it-IT" altLang="ko-KR" sz="2200" b="1" dirty="0" smtClean="0">
                <a:ea typeface="굴림" charset="-127"/>
              </a:rPr>
              <a:t> </a:t>
            </a:r>
            <a:r>
              <a:rPr lang="sr-Cyrl-CS" altLang="ko-KR" sz="2200" b="1" dirty="0" smtClean="0">
                <a:ea typeface="굴림" charset="-127"/>
              </a:rPr>
              <a:t>БОГАТЕ</a:t>
            </a:r>
            <a:r>
              <a:rPr lang="it-IT" altLang="ko-KR" sz="2200" b="1" dirty="0" smtClean="0">
                <a:ea typeface="굴림" charset="-127"/>
              </a:rPr>
              <a:t> </a:t>
            </a:r>
            <a:r>
              <a:rPr lang="sr-Cyrl-CS" altLang="ko-KR" sz="2200" b="1" dirty="0" smtClean="0">
                <a:ea typeface="굴림" charset="-127"/>
              </a:rPr>
              <a:t>УГЉЕНИМ</a:t>
            </a:r>
            <a:r>
              <a:rPr lang="it-IT" altLang="ko-KR" sz="2200" b="1" dirty="0" smtClean="0">
                <a:ea typeface="굴림" charset="-127"/>
              </a:rPr>
              <a:t> </a:t>
            </a:r>
            <a:r>
              <a:rPr lang="sr-Cyrl-CS" altLang="ko-KR" sz="2200" b="1" dirty="0" smtClean="0">
                <a:ea typeface="굴림" charset="-127"/>
              </a:rPr>
              <a:t>ХИДРАТИМА</a:t>
            </a:r>
            <a:r>
              <a:rPr lang="sr-Latn-CS" altLang="ko-KR" sz="2200" b="1" dirty="0" smtClean="0"/>
              <a:t> </a:t>
            </a:r>
            <a:r>
              <a:rPr lang="sr-Cyrl-CS" altLang="ko-KR" sz="2200" b="1" dirty="0" smtClean="0">
                <a:ea typeface="굴림" charset="-127"/>
              </a:rPr>
              <a:t>СА</a:t>
            </a:r>
            <a:r>
              <a:rPr lang="it-IT" altLang="ko-KR" sz="2200" b="1" dirty="0" smtClean="0">
                <a:ea typeface="굴림" charset="-127"/>
              </a:rPr>
              <a:t> </a:t>
            </a:r>
            <a:r>
              <a:rPr lang="sr-Cyrl-CS" altLang="ko-KR" sz="2200" b="1" dirty="0" smtClean="0">
                <a:ea typeface="굴림" charset="-127"/>
              </a:rPr>
              <a:t>ВИШИМ</a:t>
            </a:r>
            <a:r>
              <a:rPr lang="it-IT" altLang="ko-KR" sz="2200" b="1" dirty="0" smtClean="0">
                <a:ea typeface="굴림" charset="-127"/>
              </a:rPr>
              <a:t> </a:t>
            </a:r>
            <a:r>
              <a:rPr lang="sr-Cyrl-CS" altLang="ko-KR" sz="2200" b="1" dirty="0" smtClean="0">
                <a:ea typeface="굴림" charset="-127"/>
              </a:rPr>
              <a:t>САДР</a:t>
            </a:r>
            <a:r>
              <a:rPr lang="sr-Cyrl-CS" altLang="ko-KR" sz="2200" b="1" dirty="0" smtClean="0"/>
              <a:t>Ж</a:t>
            </a:r>
            <a:r>
              <a:rPr lang="sr-Cyrl-CS" altLang="ko-KR" sz="2200" b="1" dirty="0" smtClean="0">
                <a:ea typeface="굴림" charset="-127"/>
              </a:rPr>
              <a:t>АЈЕМ</a:t>
            </a:r>
            <a:r>
              <a:rPr lang="it-IT" altLang="ko-KR" sz="2200" b="1" dirty="0" smtClean="0">
                <a:ea typeface="굴림" charset="-127"/>
              </a:rPr>
              <a:t> </a:t>
            </a:r>
            <a:r>
              <a:rPr lang="sr-Cyrl-CS" altLang="ko-KR" sz="2200" b="1" dirty="0" smtClean="0">
                <a:ea typeface="굴림" charset="-127"/>
              </a:rPr>
              <a:t>ВЛАКАНА</a:t>
            </a:r>
            <a:r>
              <a:rPr lang="it-IT" altLang="ko-KR" sz="2200" b="1" dirty="0" smtClean="0">
                <a:ea typeface="굴림" charset="-127"/>
              </a:rPr>
              <a:t> </a:t>
            </a:r>
            <a:r>
              <a:rPr lang="sr-Cyrl-CS" altLang="ko-KR" sz="2200" b="1" dirty="0" smtClean="0">
                <a:ea typeface="굴림" charset="-127"/>
              </a:rPr>
              <a:t>ИМАЈУ</a:t>
            </a:r>
            <a:r>
              <a:rPr lang="it-IT" altLang="ko-KR" sz="2200" b="1" dirty="0" smtClean="0">
                <a:ea typeface="굴림" charset="-127"/>
              </a:rPr>
              <a:t> </a:t>
            </a:r>
            <a:r>
              <a:rPr lang="sr-Cyrl-CS" altLang="ko-KR" sz="2200" b="1" dirty="0" smtClean="0">
                <a:ea typeface="굴림" charset="-127"/>
              </a:rPr>
              <a:t>НИ</a:t>
            </a:r>
            <a:r>
              <a:rPr lang="sr-Cyrl-CS" altLang="ko-KR" sz="2200" b="1" dirty="0" smtClean="0"/>
              <a:t>Ж</a:t>
            </a:r>
            <a:r>
              <a:rPr lang="sr-Cyrl-CS" altLang="ko-KR" sz="2200" b="1" dirty="0" smtClean="0">
                <a:ea typeface="굴림" charset="-127"/>
              </a:rPr>
              <a:t>И</a:t>
            </a:r>
            <a:r>
              <a:rPr lang="it-IT" altLang="ko-KR" sz="2200" b="1" dirty="0" smtClean="0">
                <a:ea typeface="굴림" charset="-127"/>
              </a:rPr>
              <a:t> </a:t>
            </a:r>
            <a:r>
              <a:rPr lang="sr-Cyrl-CS" altLang="ko-KR" sz="2200" b="1" dirty="0" smtClean="0">
                <a:ea typeface="굴림" charset="-127"/>
              </a:rPr>
              <a:t>ГЛИКЕМИЈСКИ</a:t>
            </a:r>
            <a:r>
              <a:rPr lang="it-IT" altLang="ko-KR" sz="2200" b="1" dirty="0" smtClean="0">
                <a:ea typeface="굴림" charset="-127"/>
              </a:rPr>
              <a:t> </a:t>
            </a:r>
            <a:r>
              <a:rPr lang="sr-Cyrl-CS" altLang="ko-KR" sz="2200" b="1" dirty="0" smtClean="0">
                <a:ea typeface="굴림" charset="-127"/>
              </a:rPr>
              <a:t>ИНДЕКС</a:t>
            </a:r>
            <a:r>
              <a:rPr lang="it-IT" altLang="ko-KR" sz="2200" b="1" dirty="0" smtClean="0">
                <a:ea typeface="굴림" charset="-127"/>
              </a:rPr>
              <a:t>, </a:t>
            </a:r>
            <a:r>
              <a:rPr lang="sr-Cyrl-CS" altLang="ko-KR" sz="2200" b="1" dirty="0" smtClean="0">
                <a:ea typeface="굴림" charset="-127"/>
              </a:rPr>
              <a:t>ТАКО</a:t>
            </a:r>
            <a:r>
              <a:rPr lang="pl-PL" altLang="ko-KR" sz="2200" b="1" dirty="0" smtClean="0"/>
              <a:t> </a:t>
            </a:r>
            <a:r>
              <a:rPr lang="sr-Cyrl-CS" altLang="ko-KR" sz="2200" b="1" dirty="0" smtClean="0"/>
              <a:t>ДА</a:t>
            </a:r>
            <a:r>
              <a:rPr lang="pl-PL" altLang="ko-KR" sz="2200" b="1" dirty="0" smtClean="0"/>
              <a:t> </a:t>
            </a:r>
            <a:r>
              <a:rPr lang="sr-Cyrl-CS" altLang="ko-KR" sz="2200" b="1" dirty="0" smtClean="0"/>
              <a:t>ПРЕДСТАВЉАЈУ</a:t>
            </a:r>
            <a:r>
              <a:rPr lang="pl-PL" altLang="ko-KR" sz="2200" b="1" dirty="0" smtClean="0"/>
              <a:t> </a:t>
            </a:r>
            <a:r>
              <a:rPr lang="sr-Cyrl-CS" altLang="ko-KR" sz="2200" b="1" dirty="0" smtClean="0"/>
              <a:t>ДОБАР</a:t>
            </a:r>
            <a:r>
              <a:rPr lang="pl-PL" altLang="ko-KR" sz="2200" b="1" dirty="0" smtClean="0"/>
              <a:t> </a:t>
            </a:r>
            <a:r>
              <a:rPr lang="sr-Cyrl-CS" altLang="ko-KR" sz="2200" b="1" dirty="0" smtClean="0"/>
              <a:t>ИЗБОР</a:t>
            </a:r>
            <a:r>
              <a:rPr lang="pl-PL" altLang="ko-KR" sz="2200" b="1" dirty="0" smtClean="0"/>
              <a:t> </a:t>
            </a:r>
            <a:r>
              <a:rPr lang="sr-Cyrl-CS" altLang="ko-KR" sz="2200" b="1" dirty="0" smtClean="0"/>
              <a:t>ЗА</a:t>
            </a:r>
            <a:r>
              <a:rPr lang="pl-PL" altLang="ko-KR" sz="2200" b="1" dirty="0" smtClean="0"/>
              <a:t> </a:t>
            </a:r>
            <a:r>
              <a:rPr lang="sr-Cyrl-CS" altLang="ko-KR" sz="2200" b="1" dirty="0" smtClean="0"/>
              <a:t>СПОРТИСТЕ</a:t>
            </a:r>
          </a:p>
          <a:p>
            <a:pPr marL="0" indent="0" eaLnBrk="1" hangingPunct="1">
              <a:buSzTx/>
              <a:buNone/>
              <a:defRPr/>
            </a:pPr>
            <a:endParaRPr lang="pl-PL" altLang="ko-KR" sz="2200" b="1" dirty="0" smtClean="0"/>
          </a:p>
          <a:p>
            <a:pPr eaLnBrk="1" hangingPunct="1">
              <a:buSzTx/>
              <a:buFontTx/>
              <a:buChar char="•"/>
              <a:defRPr/>
            </a:pPr>
            <a:r>
              <a:rPr lang="sr-Cyrl-CS" altLang="ko-KR" sz="2200" b="1" dirty="0" smtClean="0"/>
              <a:t>ДИЈЕТНА</a:t>
            </a:r>
            <a:r>
              <a:rPr lang="pl-PL" altLang="ko-KR" sz="2200" b="1" dirty="0" smtClean="0"/>
              <a:t> </a:t>
            </a:r>
            <a:r>
              <a:rPr lang="sr-Cyrl-CS" altLang="ko-KR" sz="2200" b="1" dirty="0" smtClean="0"/>
              <a:t>ВЛАКАНА</a:t>
            </a:r>
            <a:r>
              <a:rPr lang="pl-PL" altLang="ko-KR" sz="2200" b="1" dirty="0" smtClean="0"/>
              <a:t> </a:t>
            </a:r>
            <a:r>
              <a:rPr lang="sr-Cyrl-CS" altLang="ko-KR" sz="2200" b="1" dirty="0" smtClean="0"/>
              <a:t>МОГУ</a:t>
            </a:r>
            <a:r>
              <a:rPr lang="pl-PL" altLang="ko-KR" sz="2200" b="1" dirty="0" smtClean="0"/>
              <a:t> </a:t>
            </a:r>
            <a:r>
              <a:rPr lang="sr-Cyrl-CS" altLang="ko-KR" sz="2200" b="1" dirty="0" smtClean="0"/>
              <a:t>ИЗАЗВАТИ</a:t>
            </a:r>
            <a:r>
              <a:rPr lang="pl-PL" altLang="ko-KR" sz="2200" b="1" dirty="0" smtClean="0"/>
              <a:t> </a:t>
            </a:r>
            <a:r>
              <a:rPr lang="sr-Cyrl-CS" altLang="ko-KR" sz="2200" b="1" dirty="0" smtClean="0"/>
              <a:t>ГАСОВЕ</a:t>
            </a:r>
            <a:r>
              <a:rPr lang="pl-PL" altLang="ko-KR" sz="2200" b="1" dirty="0" smtClean="0"/>
              <a:t> </a:t>
            </a:r>
            <a:r>
              <a:rPr lang="sr-Cyrl-CS" altLang="ko-KR" sz="2200" b="1" dirty="0" smtClean="0"/>
              <a:t>И</a:t>
            </a:r>
            <a:r>
              <a:rPr lang="pl-PL" altLang="ko-KR" sz="2200" b="1" dirty="0" smtClean="0"/>
              <a:t> </a:t>
            </a:r>
            <a:r>
              <a:rPr lang="sr-Cyrl-CS" altLang="ko-KR" sz="2200" b="1" dirty="0" smtClean="0"/>
              <a:t>НАДИМАЊЕ</a:t>
            </a:r>
            <a:r>
              <a:rPr lang="pl-PL" altLang="ko-KR" sz="2200" b="1" dirty="0" smtClean="0"/>
              <a:t>, </a:t>
            </a:r>
            <a:r>
              <a:rPr lang="sr-Cyrl-CS" altLang="ko-KR" sz="2200" b="1" dirty="0" smtClean="0"/>
              <a:t>ТЕ</a:t>
            </a:r>
            <a:r>
              <a:rPr lang="pl-PL" altLang="ko-KR" sz="2200" b="1" dirty="0" smtClean="0"/>
              <a:t> </a:t>
            </a:r>
            <a:r>
              <a:rPr lang="sr-Cyrl-CS" altLang="ko-KR" sz="2200" b="1" dirty="0" smtClean="0"/>
              <a:t>ПРЕДСТАВЉАЈУ</a:t>
            </a:r>
            <a:r>
              <a:rPr lang="pl-PL" altLang="ko-KR" sz="2200" b="1" dirty="0" smtClean="0"/>
              <a:t> </a:t>
            </a:r>
            <a:r>
              <a:rPr lang="sr-Cyrl-CS" altLang="ko-KR" sz="2200" b="1" dirty="0" smtClean="0"/>
              <a:t>ЛОШ</a:t>
            </a:r>
            <a:r>
              <a:rPr lang="pl-PL" altLang="ko-KR" sz="2200" b="1" dirty="0" smtClean="0"/>
              <a:t> </a:t>
            </a:r>
            <a:r>
              <a:rPr lang="sr-Cyrl-CS" altLang="ko-KR" sz="2200" b="1" dirty="0" smtClean="0"/>
              <a:t>ИЗБОР</a:t>
            </a:r>
            <a:r>
              <a:rPr lang="pl-PL" altLang="ko-KR" sz="2200" b="1" dirty="0" smtClean="0"/>
              <a:t> </a:t>
            </a:r>
            <a:r>
              <a:rPr lang="sr-Cyrl-CS" altLang="ko-KR" sz="2200" b="1" dirty="0" smtClean="0"/>
              <a:t>НАМИРНИЦА</a:t>
            </a:r>
            <a:r>
              <a:rPr lang="pl-PL" altLang="ko-KR" sz="2200" b="1" dirty="0" smtClean="0"/>
              <a:t> </a:t>
            </a:r>
            <a:r>
              <a:rPr lang="sr-Cyrl-CS" altLang="ko-KR" sz="2200" b="1" dirty="0" smtClean="0"/>
              <a:t>КОЈЕ</a:t>
            </a:r>
            <a:r>
              <a:rPr lang="pl-PL" altLang="ko-KR" sz="2200" b="1" dirty="0" smtClean="0"/>
              <a:t> </a:t>
            </a:r>
            <a:r>
              <a:rPr lang="sr-Cyrl-CS" altLang="ko-KR" sz="2200" b="1" dirty="0" smtClean="0"/>
              <a:t>ТРЕБА</a:t>
            </a:r>
            <a:r>
              <a:rPr lang="pl-PL" altLang="ko-KR" sz="2200" b="1" dirty="0" smtClean="0"/>
              <a:t> </a:t>
            </a:r>
            <a:r>
              <a:rPr lang="sr-Cyrl-CS" altLang="ko-KR" sz="2200" b="1" dirty="0" smtClean="0"/>
              <a:t>КОНЗУМИРАТИ</a:t>
            </a:r>
            <a:r>
              <a:rPr lang="pl-PL" altLang="ko-KR" sz="2200" b="1" dirty="0" smtClean="0"/>
              <a:t> </a:t>
            </a:r>
            <a:r>
              <a:rPr lang="sr-Cyrl-CS" altLang="ko-KR" sz="2200" b="1" dirty="0" smtClean="0"/>
              <a:t>НЕПОСРЕДНО</a:t>
            </a:r>
            <a:r>
              <a:rPr lang="pl-PL" altLang="ko-KR" sz="2200" b="1" dirty="0" smtClean="0"/>
              <a:t> </a:t>
            </a:r>
            <a:r>
              <a:rPr lang="sr-Cyrl-CS" altLang="ko-KR" sz="2200" b="1" dirty="0" smtClean="0"/>
              <a:t>ПРЕ</a:t>
            </a:r>
            <a:r>
              <a:rPr lang="pl-PL" altLang="ko-KR" sz="2200" b="1" dirty="0" smtClean="0"/>
              <a:t> </a:t>
            </a:r>
            <a:r>
              <a:rPr lang="sr-Cyrl-CS" altLang="ko-KR" sz="2200" b="1" dirty="0" smtClean="0"/>
              <a:t>ИЛИ</a:t>
            </a:r>
            <a:r>
              <a:rPr lang="pl-PL" altLang="ko-KR" sz="2200" b="1" dirty="0" smtClean="0"/>
              <a:t> </a:t>
            </a:r>
            <a:r>
              <a:rPr lang="sr-Cyrl-CS" altLang="ko-KR" sz="2200" b="1" dirty="0" smtClean="0"/>
              <a:t>ЗА</a:t>
            </a:r>
            <a:r>
              <a:rPr lang="pl-PL" altLang="ko-KR" sz="2200" b="1" dirty="0" smtClean="0"/>
              <a:t> </a:t>
            </a:r>
            <a:r>
              <a:rPr lang="sr-Cyrl-CS" altLang="ko-KR" sz="2200" b="1" dirty="0" smtClean="0"/>
              <a:t>ВРЕМЕ</a:t>
            </a:r>
            <a:r>
              <a:rPr lang="pl-PL" altLang="ko-KR" sz="2200" b="1" dirty="0" smtClean="0"/>
              <a:t> </a:t>
            </a:r>
            <a:r>
              <a:rPr lang="sr-Cyrl-CS" altLang="ko-KR" sz="2200" b="1" dirty="0" smtClean="0"/>
              <a:t>ТАКМИЧЕЊА</a:t>
            </a:r>
            <a:endParaRPr lang="en-US" sz="2200" b="1" dirty="0" smtClean="0"/>
          </a:p>
        </p:txBody>
      </p:sp>
    </p:spTree>
    <p:extLst>
      <p:ext uri="{BB962C8B-B14F-4D97-AF65-F5344CB8AC3E}">
        <p14:creationId xmlns:p14="http://schemas.microsoft.com/office/powerpoint/2010/main" val="246945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Title 1"/>
          <p:cNvSpPr>
            <a:spLocks noGrp="1"/>
          </p:cNvSpPr>
          <p:nvPr>
            <p:ph type="title" idx="4294967295"/>
          </p:nvPr>
        </p:nvSpPr>
        <p:spPr>
          <a:xfrm>
            <a:off x="0" y="692150"/>
            <a:ext cx="9144000" cy="990600"/>
          </a:xfrm>
        </p:spPr>
        <p:txBody>
          <a:bodyPr/>
          <a:lstStyle/>
          <a:p>
            <a:pPr eaLnBrk="1" hangingPunct="1"/>
            <a:r>
              <a:rPr lang="sr-Latn-CS" sz="3200" b="1" smtClean="0"/>
              <a:t>Унос угљених хидрата</a:t>
            </a:r>
            <a:r>
              <a:rPr lang="en-US" sz="3200" b="1" smtClean="0"/>
              <a:t>-препоруке</a:t>
            </a:r>
          </a:p>
        </p:txBody>
      </p:sp>
      <p:sp>
        <p:nvSpPr>
          <p:cNvPr id="195587" name="Content Placeholder 2"/>
          <p:cNvSpPr>
            <a:spLocks noGrp="1"/>
          </p:cNvSpPr>
          <p:nvPr>
            <p:ph idx="4294967295"/>
          </p:nvPr>
        </p:nvSpPr>
        <p:spPr>
          <a:xfrm>
            <a:off x="0" y="1758950"/>
            <a:ext cx="9036050" cy="5562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Latn-CS" sz="1800" b="1" i="1" smtClean="0"/>
              <a:t>Пре </a:t>
            </a:r>
            <a:r>
              <a:rPr lang="en-US" sz="1800" b="1" i="1" smtClean="0"/>
              <a:t>активности</a:t>
            </a:r>
            <a:r>
              <a:rPr lang="sr-Latn-CS" sz="1800" smtClean="0"/>
              <a:t>: </a:t>
            </a:r>
          </a:p>
          <a:p>
            <a:pPr lvl="1" eaLnBrk="1" hangingPunct="1">
              <a:lnSpc>
                <a:spcPct val="80000"/>
              </a:lnSpc>
              <a:buSzPct val="60000"/>
            </a:pPr>
            <a:r>
              <a:rPr lang="en-US" sz="1800" smtClean="0"/>
              <a:t>3 до 4 сата пре активности </a:t>
            </a:r>
            <a:endParaRPr lang="sr-Latn-CS" sz="1800" smtClean="0"/>
          </a:p>
          <a:p>
            <a:pPr lvl="1" eaLnBrk="1" hangingPunct="1">
              <a:lnSpc>
                <a:spcPct val="80000"/>
              </a:lnSpc>
              <a:buSzPct val="60000"/>
            </a:pPr>
            <a:r>
              <a:rPr lang="en-US" sz="1800" b="1" smtClean="0"/>
              <a:t>Унети 3 до 5г</a:t>
            </a:r>
            <a:r>
              <a:rPr lang="sr-Latn-CS" sz="1800" b="1" smtClean="0"/>
              <a:t>/</a:t>
            </a:r>
            <a:r>
              <a:rPr lang="en-US" sz="1800" b="1" smtClean="0"/>
              <a:t>кг </a:t>
            </a:r>
            <a:r>
              <a:rPr lang="sr-Latn-CS" sz="1800" b="1" smtClean="0"/>
              <a:t>ТМ </a:t>
            </a:r>
            <a:r>
              <a:rPr lang="en-US" sz="1800" b="1" smtClean="0"/>
              <a:t>(150 до 300 г) на дан </a:t>
            </a:r>
          </a:p>
          <a:p>
            <a:pPr lvl="1" eaLnBrk="1" hangingPunct="1">
              <a:lnSpc>
                <a:spcPct val="80000"/>
              </a:lnSpc>
              <a:buSzPct val="60000"/>
            </a:pPr>
            <a:r>
              <a:rPr lang="sr-Latn-CS" sz="1800" smtClean="0"/>
              <a:t>м</a:t>
            </a:r>
            <a:r>
              <a:rPr lang="en-US" sz="1800" smtClean="0"/>
              <a:t>оже и мали оброк</a:t>
            </a:r>
            <a:r>
              <a:rPr lang="sr-Latn-CS" sz="1800" smtClean="0"/>
              <a:t> </a:t>
            </a:r>
            <a:r>
              <a:rPr lang="en-US" sz="1800" smtClean="0"/>
              <a:t>један сат пре активности</a:t>
            </a:r>
            <a:endParaRPr lang="en-US" sz="1800" b="1" smtClean="0"/>
          </a:p>
          <a:p>
            <a:pPr lvl="1" eaLnBrk="1" hangingPunct="1">
              <a:lnSpc>
                <a:spcPct val="80000"/>
              </a:lnSpc>
              <a:buSzPct val="60000"/>
            </a:pPr>
            <a:r>
              <a:rPr lang="sr-Latn-CS" sz="1800" smtClean="0"/>
              <a:t>низак гликемијски индекс</a:t>
            </a:r>
          </a:p>
          <a:p>
            <a:pPr lvl="1" eaLnBrk="1" hangingPunct="1">
              <a:lnSpc>
                <a:spcPct val="80000"/>
              </a:lnSpc>
            </a:pPr>
            <a:endParaRPr lang="en-US" sz="1800" i="1" u="sng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Latn-CS" sz="1800" b="1" i="1" smtClean="0"/>
              <a:t>За време </a:t>
            </a:r>
            <a:r>
              <a:rPr lang="en-US" sz="1800" b="1" i="1" smtClean="0"/>
              <a:t>активности</a:t>
            </a:r>
            <a:r>
              <a:rPr lang="sr-Latn-CS" sz="1800" smtClean="0"/>
              <a:t>: </a:t>
            </a:r>
          </a:p>
          <a:p>
            <a:pPr lvl="1" eaLnBrk="1" hangingPunct="1">
              <a:lnSpc>
                <a:spcPct val="80000"/>
              </a:lnSpc>
              <a:buSzPct val="60000"/>
            </a:pPr>
            <a:r>
              <a:rPr lang="sr-Latn-CS" sz="1800" b="1" smtClean="0"/>
              <a:t>о</a:t>
            </a:r>
            <a:r>
              <a:rPr lang="en-US" sz="1800" b="1" smtClean="0"/>
              <a:t>ко </a:t>
            </a:r>
            <a:r>
              <a:rPr lang="sr-Latn-CS" sz="1800" b="1" smtClean="0"/>
              <a:t>30</a:t>
            </a:r>
            <a:r>
              <a:rPr lang="en-US" sz="1800" b="1" smtClean="0"/>
              <a:t> г на сат активности</a:t>
            </a:r>
            <a:endParaRPr lang="sr-Latn-CS" sz="1800" b="1" smtClean="0"/>
          </a:p>
          <a:p>
            <a:pPr lvl="1" eaLnBrk="1" hangingPunct="1">
              <a:lnSpc>
                <a:spcPct val="80000"/>
              </a:lnSpc>
              <a:buSzPct val="60000"/>
            </a:pPr>
            <a:r>
              <a:rPr lang="sr-Latn-CS" sz="1800" smtClean="0"/>
              <a:t>средњи гликемијски индекс</a:t>
            </a:r>
          </a:p>
          <a:p>
            <a:pPr eaLnBrk="1" hangingPunct="1">
              <a:lnSpc>
                <a:spcPct val="80000"/>
              </a:lnSpc>
              <a:buSzPct val="60000"/>
            </a:pPr>
            <a:endParaRPr lang="sr-Latn-CS" sz="18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Latn-CS" sz="1800" b="1" i="1" smtClean="0"/>
              <a:t>После </a:t>
            </a:r>
            <a:r>
              <a:rPr lang="en-US" sz="1800" b="1" i="1" smtClean="0"/>
              <a:t>активности</a:t>
            </a:r>
            <a:r>
              <a:rPr lang="sr-Latn-CS" sz="1800" b="1" i="1" smtClean="0"/>
              <a:t>: </a:t>
            </a:r>
          </a:p>
          <a:p>
            <a:pPr lvl="1" eaLnBrk="1" hangingPunct="1">
              <a:lnSpc>
                <a:spcPct val="80000"/>
              </a:lnSpc>
              <a:buSzPct val="60000"/>
            </a:pPr>
            <a:r>
              <a:rPr lang="sr-Latn-CS" sz="1800" smtClean="0"/>
              <a:t>1 г</a:t>
            </a:r>
            <a:r>
              <a:rPr lang="en-US" sz="1800" smtClean="0"/>
              <a:t>/кг угљених хидрата у првом сату</a:t>
            </a:r>
            <a:endParaRPr lang="sr-Latn-CS" sz="1800" smtClean="0"/>
          </a:p>
          <a:p>
            <a:pPr lvl="1" eaLnBrk="1" hangingPunct="1">
              <a:lnSpc>
                <a:spcPct val="80000"/>
              </a:lnSpc>
              <a:buSzPct val="60000"/>
            </a:pPr>
            <a:r>
              <a:rPr lang="sr-Latn-CS" sz="1800" smtClean="0"/>
              <a:t>о</a:t>
            </a:r>
            <a:r>
              <a:rPr lang="en-US" sz="1800" smtClean="0"/>
              <a:t>дмах након тренинга или утакмице</a:t>
            </a:r>
            <a:r>
              <a:rPr lang="sr-Latn-CS" sz="1800" smtClean="0"/>
              <a:t>,</a:t>
            </a:r>
            <a:r>
              <a:rPr lang="en-US" sz="1800" smtClean="0"/>
              <a:t>               </a:t>
            </a:r>
          </a:p>
          <a:p>
            <a:pPr lvl="1" eaLnBrk="1" hangingPunct="1">
              <a:lnSpc>
                <a:spcPct val="80000"/>
              </a:lnSpc>
              <a:buSzPct val="60000"/>
              <a:buFontTx/>
              <a:buNone/>
            </a:pPr>
            <a:r>
              <a:rPr lang="en-US" sz="1800" smtClean="0"/>
              <a:t>	а најкасније после 2 х</a:t>
            </a:r>
            <a:endParaRPr lang="sr-Latn-CS" sz="1800" smtClean="0"/>
          </a:p>
          <a:p>
            <a:pPr lvl="1" eaLnBrk="1" hangingPunct="1">
              <a:lnSpc>
                <a:spcPct val="80000"/>
              </a:lnSpc>
              <a:buSzPct val="60000"/>
            </a:pPr>
            <a:r>
              <a:rPr lang="sr-Latn-CS" sz="1800" b="1" smtClean="0"/>
              <a:t>1</a:t>
            </a:r>
            <a:r>
              <a:rPr lang="en-US" sz="1800" b="1" smtClean="0"/>
              <a:t>0 </a:t>
            </a:r>
            <a:r>
              <a:rPr lang="sr-Latn-CS" sz="1800" b="1" smtClean="0"/>
              <a:t>-</a:t>
            </a:r>
            <a:r>
              <a:rPr lang="en-US" sz="1800" b="1" smtClean="0"/>
              <a:t>12 г</a:t>
            </a:r>
            <a:r>
              <a:rPr lang="sr-Latn-CS" sz="1800" b="1" smtClean="0"/>
              <a:t>/кг ТМ</a:t>
            </a:r>
          </a:p>
          <a:p>
            <a:pPr lvl="1" eaLnBrk="1" hangingPunct="1">
              <a:lnSpc>
                <a:spcPct val="80000"/>
              </a:lnSpc>
              <a:buSzPct val="60000"/>
            </a:pPr>
            <a:r>
              <a:rPr lang="sr-Latn-CS" sz="1800" smtClean="0"/>
              <a:t>б</a:t>
            </a:r>
            <a:r>
              <a:rPr lang="en-US" sz="1800" smtClean="0"/>
              <a:t>рзина обнављања гликогена </a:t>
            </a:r>
            <a:r>
              <a:rPr lang="sr-Latn-CS" sz="1800" smtClean="0"/>
              <a:t> </a:t>
            </a:r>
            <a:r>
              <a:rPr lang="en-US" sz="1800" smtClean="0"/>
              <a:t>5 до 7% на сат</a:t>
            </a:r>
          </a:p>
          <a:p>
            <a:pPr lvl="1" eaLnBrk="1" hangingPunct="1">
              <a:lnSpc>
                <a:spcPct val="80000"/>
              </a:lnSpc>
              <a:buSzPct val="60000"/>
            </a:pPr>
            <a:r>
              <a:rPr lang="en-US" sz="1800" smtClean="0"/>
              <a:t>средњи или високи гликемијски</a:t>
            </a:r>
            <a:r>
              <a:rPr lang="sr-Latn-CS" sz="1800" smtClean="0"/>
              <a:t> </a:t>
            </a:r>
            <a:r>
              <a:rPr lang="en-US" sz="1800" smtClean="0"/>
              <a:t>индекс</a:t>
            </a:r>
          </a:p>
        </p:txBody>
      </p:sp>
    </p:spTree>
    <p:extLst>
      <p:ext uri="{BB962C8B-B14F-4D97-AF65-F5344CB8AC3E}">
        <p14:creationId xmlns:p14="http://schemas.microsoft.com/office/powerpoint/2010/main" val="87953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/>
          </p:cNvSpPr>
          <p:nvPr>
            <p:ph type="title" idx="4294967295"/>
          </p:nvPr>
        </p:nvSpPr>
        <p:spPr>
          <a:xfrm>
            <a:off x="0" y="1066800"/>
            <a:ext cx="9144000" cy="990600"/>
          </a:xfrm>
        </p:spPr>
        <p:txBody>
          <a:bodyPr/>
          <a:lstStyle/>
          <a:p>
            <a:pPr eaLnBrk="1" hangingPunct="1"/>
            <a:r>
              <a:rPr lang="en-US" sz="3400" smtClean="0"/>
              <a:t>Обнављање рез</a:t>
            </a:r>
            <a:r>
              <a:rPr lang="sr-Latn-CS" sz="3400" smtClean="0"/>
              <a:t>ер</a:t>
            </a:r>
            <a:r>
              <a:rPr lang="en-US" sz="3400" smtClean="0"/>
              <a:t>ви гликогена</a:t>
            </a:r>
          </a:p>
        </p:txBody>
      </p:sp>
      <p:sp>
        <p:nvSpPr>
          <p:cNvPr id="196611" name="Rectangle 3"/>
          <p:cNvSpPr>
            <a:spLocks/>
          </p:cNvSpPr>
          <p:nvPr/>
        </p:nvSpPr>
        <p:spPr bwMode="auto">
          <a:xfrm>
            <a:off x="0" y="2133600"/>
            <a:ext cx="90678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de-DE" sz="2100" b="1"/>
              <a:t>Обро</a:t>
            </a:r>
            <a:r>
              <a:rPr lang="sr-Latn-CS" sz="2100" b="1"/>
              <a:t>к узет </a:t>
            </a:r>
            <a:r>
              <a:rPr lang="de-DE" sz="2100" b="1"/>
              <a:t>4 сата пре</a:t>
            </a:r>
            <a:r>
              <a:rPr lang="sr-Latn-CS" sz="2100" b="1"/>
              <a:t> такмичења помаже</a:t>
            </a:r>
            <a:r>
              <a:rPr lang="sr-Latn-CS" sz="2100"/>
              <a:t>:</a:t>
            </a:r>
          </a:p>
          <a:p>
            <a:pPr marL="908050" lvl="1" indent="-436563">
              <a:lnSpc>
                <a:spcPct val="120000"/>
              </a:lnSpc>
              <a:spcBef>
                <a:spcPct val="20000"/>
              </a:spcBef>
              <a:buClr>
                <a:srgbClr val="FF0000"/>
              </a:buClr>
              <a:buSzPct val="85000"/>
              <a:buFont typeface="Wingdings" pitchFamily="2" charset="2"/>
              <a:buChar char="ü"/>
            </a:pPr>
            <a:r>
              <a:rPr lang="sr-Latn-CS" sz="2100"/>
              <a:t>   депоа гликогена у мишићима</a:t>
            </a:r>
          </a:p>
          <a:p>
            <a:pPr marL="908050" lvl="1" indent="-436563">
              <a:lnSpc>
                <a:spcPct val="120000"/>
              </a:lnSpc>
              <a:spcBef>
                <a:spcPct val="20000"/>
              </a:spcBef>
              <a:buClr>
                <a:srgbClr val="FF0000"/>
              </a:buClr>
              <a:buSzPct val="85000"/>
              <a:buFont typeface="Wingdings" pitchFamily="2" charset="2"/>
              <a:buChar char="ü"/>
            </a:pPr>
            <a:r>
              <a:rPr lang="sr-Latn-CS" sz="2100"/>
              <a:t>   депоа гликогена у јетри (нарочито ујутро)</a:t>
            </a:r>
          </a:p>
          <a:p>
            <a:pPr marL="908050" lvl="1" indent="-436563">
              <a:lnSpc>
                <a:spcPct val="120000"/>
              </a:lnSpc>
              <a:spcBef>
                <a:spcPct val="20000"/>
              </a:spcBef>
              <a:buClr>
                <a:srgbClr val="FF0000"/>
              </a:buClr>
              <a:buSzPct val="85000"/>
              <a:buFont typeface="Wingdings" pitchFamily="2" charset="2"/>
              <a:buChar char="ü"/>
            </a:pPr>
            <a:r>
              <a:rPr lang="sr-Latn-CS" sz="2100"/>
              <a:t>Одржавању добре равнотеже течности</a:t>
            </a:r>
          </a:p>
          <a:p>
            <a:pPr marL="908050" lvl="1" indent="-436563">
              <a:lnSpc>
                <a:spcPct val="120000"/>
              </a:lnSpc>
              <a:spcBef>
                <a:spcPct val="20000"/>
              </a:spcBef>
              <a:buClr>
                <a:srgbClr val="FF0000"/>
              </a:buClr>
              <a:buSzPct val="85000"/>
              <a:buFont typeface="Wingdings" pitchFamily="2" charset="2"/>
              <a:buChar char="ü"/>
            </a:pPr>
            <a:r>
              <a:rPr lang="sr-Latn-CS" sz="2100"/>
              <a:t>Превенирању глади и избегавању гастроинтестиналних тегоба</a:t>
            </a:r>
          </a:p>
          <a:p>
            <a:pPr marL="908050" lvl="1" indent="-436563">
              <a:lnSpc>
                <a:spcPct val="120000"/>
              </a:lnSpc>
              <a:spcBef>
                <a:spcPct val="20000"/>
              </a:spcBef>
              <a:buClr>
                <a:srgbClr val="FF0000"/>
              </a:buClr>
              <a:buSzPct val="85000"/>
              <a:buFont typeface="Wingdings" pitchFamily="2" charset="2"/>
              <a:buChar char="ü"/>
            </a:pPr>
            <a:r>
              <a:rPr lang="sr-Latn-CS" sz="2100"/>
              <a:t>Укључивању хране која је битна за здравље спортисте </a:t>
            </a:r>
            <a:endParaRPr lang="en-US" sz="2100"/>
          </a:p>
        </p:txBody>
      </p:sp>
      <p:sp>
        <p:nvSpPr>
          <p:cNvPr id="2" name="Up Arrow 1"/>
          <p:cNvSpPr/>
          <p:nvPr/>
        </p:nvSpPr>
        <p:spPr>
          <a:xfrm>
            <a:off x="5148263" y="2492375"/>
            <a:ext cx="46037" cy="36036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r-Latn-RS">
              <a:solidFill>
                <a:srgbClr val="FFFFFF"/>
              </a:solidFill>
            </a:endParaRPr>
          </a:p>
        </p:txBody>
      </p:sp>
      <p:sp>
        <p:nvSpPr>
          <p:cNvPr id="3" name="Up Arrow 2"/>
          <p:cNvSpPr/>
          <p:nvPr/>
        </p:nvSpPr>
        <p:spPr>
          <a:xfrm>
            <a:off x="6516688" y="2997200"/>
            <a:ext cx="46037" cy="28733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r-Latn-R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73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Content Placeholder 2"/>
          <p:cNvSpPr>
            <a:spLocks noGrp="1"/>
          </p:cNvSpPr>
          <p:nvPr>
            <p:ph idx="4294967295"/>
          </p:nvPr>
        </p:nvSpPr>
        <p:spPr>
          <a:xfrm>
            <a:off x="395288" y="1125538"/>
            <a:ext cx="8229600" cy="6248400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sr-Latn-CS" sz="1800" dirty="0" smtClean="0"/>
              <a:t>Угљени хидрати су извор енергије за организам. Дневне потребе у угљеним хидратима зависе од физичког оптерећења, односно од енергетског расхода; што је мишићни рад већи потребно је и више угљених хидрата. </a:t>
            </a:r>
          </a:p>
          <a:p>
            <a:pPr algn="just">
              <a:lnSpc>
                <a:spcPct val="80000"/>
              </a:lnSpc>
            </a:pPr>
            <a:endParaRPr lang="en-US" sz="1800" dirty="0" smtClean="0"/>
          </a:p>
          <a:p>
            <a:pPr algn="just">
              <a:lnSpc>
                <a:spcPct val="80000"/>
              </a:lnSpc>
            </a:pPr>
            <a:r>
              <a:rPr lang="sr-Latn-CS" sz="1800" dirty="0" smtClean="0"/>
              <a:t>Просечно угљени хидрати треба да дају </a:t>
            </a:r>
            <a:r>
              <a:rPr lang="sr-Cyrl-RS" sz="1800" dirty="0" smtClean="0"/>
              <a:t>55-</a:t>
            </a:r>
            <a:r>
              <a:rPr lang="sr-Latn-CS" sz="1800" dirty="0" smtClean="0"/>
              <a:t>60% од укупне енергетске вредности дневног уноса хране. Ако је реч о исхрани на сам дан такмичења треба настојати да то буду претежно прости шећери, моносахариди и дисахариди, који се лако апсорбују. </a:t>
            </a:r>
          </a:p>
          <a:p>
            <a:pPr algn="just">
              <a:lnSpc>
                <a:spcPct val="80000"/>
              </a:lnSpc>
            </a:pPr>
            <a:endParaRPr lang="sr-Latn-CS" sz="1800" dirty="0" smtClean="0"/>
          </a:p>
          <a:p>
            <a:pPr algn="just">
              <a:lnSpc>
                <a:spcPct val="80000"/>
              </a:lnSpc>
            </a:pPr>
            <a:r>
              <a:rPr lang="sr-Latn-CS" sz="1800" dirty="0" smtClean="0"/>
              <a:t>Организам ствара резерве шећера у организму. Те резерве су око 300-400 </a:t>
            </a:r>
            <a:r>
              <a:rPr lang="en-US" sz="1800" dirty="0" smtClean="0"/>
              <a:t>g</a:t>
            </a:r>
            <a:r>
              <a:rPr lang="sr-Latn-CS" sz="1800" dirty="0" smtClean="0"/>
              <a:t> (1200-1600 </a:t>
            </a:r>
            <a:r>
              <a:rPr lang="en-US" sz="1800" dirty="0" smtClean="0"/>
              <a:t>kcal</a:t>
            </a:r>
            <a:r>
              <a:rPr lang="sr-Latn-CS" sz="1800" dirty="0" smtClean="0"/>
              <a:t>), где при већим физичким напорима ове резерве бивају истрошене. Уколико се не надокнаде, у организму се почиње стварати неопходна глукоза из протеина и масти. </a:t>
            </a:r>
          </a:p>
          <a:p>
            <a:pPr algn="just">
              <a:lnSpc>
                <a:spcPct val="80000"/>
              </a:lnSpc>
            </a:pPr>
            <a:endParaRPr lang="sr-Latn-CS" sz="1800" dirty="0" smtClean="0"/>
          </a:p>
          <a:p>
            <a:pPr algn="just">
              <a:lnSpc>
                <a:spcPct val="80000"/>
              </a:lnSpc>
            </a:pPr>
            <a:r>
              <a:rPr lang="sr-Latn-CS" sz="1800" dirty="0" smtClean="0"/>
              <a:t>Препоручује се да се особама које су изложене већим физичким напорима даје допунска количина угљених хидрата, како би се заштитиле беланчевине организма. С друге стране, уколико се уноси вишак угљених хидрата, организам ће их таложити у организму у виду резерви, а када се попуне резерве угљени хидрати се претварају у масти и таложе у виду масног ткива.  </a:t>
            </a:r>
            <a:endParaRPr lang="en-US" sz="1800" dirty="0" smtClean="0"/>
          </a:p>
          <a:p>
            <a:pPr>
              <a:lnSpc>
                <a:spcPct val="80000"/>
              </a:lnSpc>
            </a:pP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609397582"/>
      </p:ext>
    </p:extLst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Content Placeholder 2"/>
          <p:cNvSpPr>
            <a:spLocks noGrp="1"/>
          </p:cNvSpPr>
          <p:nvPr>
            <p:ph idx="4294967295"/>
          </p:nvPr>
        </p:nvSpPr>
        <p:spPr>
          <a:xfrm>
            <a:off x="323850" y="908050"/>
            <a:ext cx="8229600" cy="5410200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sr-Latn-CS" sz="2500" smtClean="0"/>
              <a:t>Анаеробна фаза претварања шећера у енергију ("упала мишића"), праћена је нагомилавањем киселих метаболита у одговарајућој ангажованој групи мишића. </a:t>
            </a:r>
            <a:endParaRPr lang="en-US" sz="2500" smtClean="0"/>
          </a:p>
          <a:p>
            <a:pPr algn="just">
              <a:lnSpc>
                <a:spcPct val="80000"/>
              </a:lnSpc>
            </a:pPr>
            <a:r>
              <a:rPr lang="sr-Latn-CS" sz="2500" smtClean="0"/>
              <a:t>Пошто интензиван мишићни рад у току такмичења доводи до повећања киселе резерве, а смањења алкалне, то су потребе организма за алкалним солима повећане.</a:t>
            </a:r>
            <a:endParaRPr lang="en-US" sz="2500" smtClean="0"/>
          </a:p>
          <a:p>
            <a:pPr algn="just">
              <a:lnSpc>
                <a:spcPct val="80000"/>
              </a:lnSpc>
            </a:pPr>
            <a:r>
              <a:rPr lang="sr-Latn-CS" sz="2500" smtClean="0"/>
              <a:t>Велики губитак воде, путем зноја захтева да одређене категорије такмичара (маратонци, тенисери, кошаркаши) добијају знатно веће количине течности. Путем зноја губе се и минералне соли (натријум хлорид и др.), па је чест дефицит </a:t>
            </a:r>
            <a:r>
              <a:rPr lang="en-US" sz="2500" smtClean="0"/>
              <a:t>NaCl</a:t>
            </a:r>
            <a:r>
              <a:rPr lang="sr-Latn-CS" sz="2500" smtClean="0"/>
              <a:t> у организму (јавља се малаксалост, грчеви у мишићима). С тога је потребно да се храном и водом добију несто веће количине кухињске соли, нарочито у периоду пре и после такмичења.  </a:t>
            </a:r>
            <a:endParaRPr lang="en-US" sz="2500" smtClean="0"/>
          </a:p>
          <a:p>
            <a:pPr>
              <a:lnSpc>
                <a:spcPct val="80000"/>
              </a:lnSpc>
            </a:pPr>
            <a:endParaRPr lang="en-US" sz="1200" smtClean="0"/>
          </a:p>
        </p:txBody>
      </p:sp>
    </p:spTree>
    <p:extLst>
      <p:ext uri="{BB962C8B-B14F-4D97-AF65-F5344CB8AC3E}">
        <p14:creationId xmlns:p14="http://schemas.microsoft.com/office/powerpoint/2010/main" val="2185874715"/>
      </p:ext>
    </p:extLst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1305342"/>
            <a:ext cx="7920880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sr-Cyrl-CS" b="1" dirty="0" smtClean="0"/>
              <a:t>ЗАХТЕВИ:</a:t>
            </a:r>
          </a:p>
          <a:p>
            <a:pPr>
              <a:lnSpc>
                <a:spcPct val="150000"/>
              </a:lnSpc>
              <a:buFontTx/>
              <a:buChar char="•"/>
              <a:defRPr/>
            </a:pPr>
            <a:endParaRPr lang="sr-Cyrl-CS" b="1" dirty="0"/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sr-Cyrl-CS" b="1" dirty="0" smtClean="0"/>
              <a:t>СПЕЦИФИЧНЕ</a:t>
            </a:r>
            <a:r>
              <a:rPr lang="sr-Latn-CS" b="1" dirty="0" smtClean="0"/>
              <a:t> </a:t>
            </a:r>
            <a:r>
              <a:rPr lang="sr-Cyrl-RS" b="1" dirty="0" smtClean="0"/>
              <a:t>ЕНЕРГЕТСКЕ </a:t>
            </a:r>
            <a:r>
              <a:rPr lang="sr-Cyrl-CS" b="1" dirty="0" smtClean="0"/>
              <a:t>ПОТРЕБЕ</a:t>
            </a:r>
            <a:r>
              <a:rPr lang="sr-Latn-CS" b="1" dirty="0" smtClean="0"/>
              <a:t> </a:t>
            </a:r>
            <a:endParaRPr lang="sr-Cyrl-RS" b="1" dirty="0" smtClean="0"/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sr-Cyrl-CS" b="1" dirty="0" smtClean="0"/>
              <a:t>ФИЗИЧКА АКТИВНОСТ: ВРСТА, УЧЕСТАЛОСТ</a:t>
            </a:r>
            <a:r>
              <a:rPr lang="sr-Latn-CS" b="1" dirty="0"/>
              <a:t>, </a:t>
            </a:r>
            <a:r>
              <a:rPr lang="sr-Cyrl-CS" b="1" dirty="0"/>
              <a:t>ТРАЈАЊЕ</a:t>
            </a:r>
            <a:r>
              <a:rPr lang="sr-Latn-CS" b="1" dirty="0"/>
              <a:t> </a:t>
            </a:r>
            <a:r>
              <a:rPr lang="sr-Cyrl-CS" b="1" dirty="0"/>
              <a:t>И</a:t>
            </a:r>
            <a:r>
              <a:rPr lang="sr-Latn-CS" b="1" dirty="0"/>
              <a:t> </a:t>
            </a:r>
            <a:r>
              <a:rPr lang="sr-Cyrl-CS" b="1" dirty="0"/>
              <a:t>ИНТЕНЗИТЕТ</a:t>
            </a:r>
            <a:r>
              <a:rPr lang="sr-Latn-CS" b="1" dirty="0"/>
              <a:t>  </a:t>
            </a:r>
            <a:endParaRPr lang="sr-Cyrl-RS" b="1" dirty="0" smtClean="0"/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sr-Cyrl-RS" b="1" dirty="0"/>
              <a:t> </a:t>
            </a:r>
            <a:r>
              <a:rPr lang="sr-Cyrl-RS" b="1" dirty="0" smtClean="0"/>
              <a:t> УЗРАСТ-</a:t>
            </a:r>
            <a:r>
              <a:rPr lang="sr-Cyrl-CS" b="1" dirty="0" smtClean="0"/>
              <a:t>СТАРОСТ</a:t>
            </a:r>
            <a:endParaRPr lang="sr-Latn-CS" b="1" dirty="0"/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sr-Cyrl-CS" b="1" dirty="0" smtClean="0"/>
              <a:t> ПОЛ</a:t>
            </a:r>
            <a:r>
              <a:rPr lang="sr-Latn-CS" b="1" dirty="0" smtClean="0"/>
              <a:t>  </a:t>
            </a:r>
            <a:endParaRPr lang="sr-Latn-CS" b="1" dirty="0"/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sr-Cyrl-CS" b="1" dirty="0" smtClean="0"/>
              <a:t> ФАЗА : ТРЕНИНГ</a:t>
            </a:r>
            <a:r>
              <a:rPr lang="sr-Latn-CS" b="1" dirty="0" smtClean="0"/>
              <a:t> </a:t>
            </a:r>
            <a:r>
              <a:rPr lang="sr-Cyrl-CS" b="1" dirty="0"/>
              <a:t>ИЛИ</a:t>
            </a:r>
            <a:r>
              <a:rPr lang="sr-Latn-CS" b="1" dirty="0"/>
              <a:t> </a:t>
            </a:r>
            <a:r>
              <a:rPr lang="sr-Cyrl-CS" b="1" dirty="0" smtClean="0"/>
              <a:t>ТАКМИЧЕЊАЕЗДРАВСТВЕНО</a:t>
            </a:r>
            <a:r>
              <a:rPr lang="sr-Latn-CS" b="1" dirty="0" smtClean="0"/>
              <a:t> </a:t>
            </a:r>
            <a:r>
              <a:rPr lang="sr-Cyrl-CS" b="1" dirty="0" smtClean="0"/>
              <a:t>СТАЊЕ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sr-Cyrl-CS" b="1" dirty="0" smtClean="0"/>
              <a:t>СТАЊА</a:t>
            </a:r>
            <a:r>
              <a:rPr lang="sr-Latn-CS" b="1" dirty="0" smtClean="0"/>
              <a:t> </a:t>
            </a:r>
            <a:r>
              <a:rPr lang="sr-Cyrl-CS" b="1" dirty="0"/>
              <a:t>УХРАЊЕНОСТИ</a:t>
            </a:r>
            <a:r>
              <a:rPr lang="sr-Latn-CS" b="1" dirty="0"/>
              <a:t> </a:t>
            </a:r>
            <a:endParaRPr lang="sr-Cyrl-RS" b="1" dirty="0" smtClean="0"/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sr-Cyrl-CS" b="1" dirty="0" smtClean="0"/>
              <a:t> НАВИКА</a:t>
            </a:r>
            <a:r>
              <a:rPr lang="sr-Latn-CS" b="1" dirty="0" smtClean="0"/>
              <a:t> </a:t>
            </a:r>
            <a:r>
              <a:rPr lang="sr-Cyrl-CS" b="1" dirty="0"/>
              <a:t>У</a:t>
            </a:r>
            <a:r>
              <a:rPr lang="sr-Latn-CS" b="1" dirty="0"/>
              <a:t> </a:t>
            </a:r>
            <a:r>
              <a:rPr lang="sr-Cyrl-CS" b="1" dirty="0" smtClean="0"/>
              <a:t>ИСХРАНИ</a:t>
            </a:r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1619672" y="404664"/>
            <a:ext cx="648072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dirty="0" smtClean="0"/>
              <a:t>СПЕЦИФИЧНОСТИ СПОРТСКЕ ИСХРАНЕ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575082978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Text Box 2"/>
          <p:cNvSpPr txBox="1">
            <a:spLocks noChangeArrowheads="1"/>
          </p:cNvSpPr>
          <p:nvPr/>
        </p:nvSpPr>
        <p:spPr bwMode="auto">
          <a:xfrm>
            <a:off x="1889125" y="1123950"/>
            <a:ext cx="1841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endParaRPr lang="sr-Latn-RS" sz="2800" u="sng">
              <a:solidFill>
                <a:srgbClr val="0099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pic>
        <p:nvPicPr>
          <p:cNvPr id="44035" name="Picture 3" descr="img186gajt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260475"/>
            <a:ext cx="6553200" cy="444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5716" name="Text Box 4"/>
          <p:cNvSpPr txBox="1">
            <a:spLocks noChangeArrowheads="1"/>
          </p:cNvSpPr>
          <p:nvPr/>
        </p:nvSpPr>
        <p:spPr bwMode="auto">
          <a:xfrm>
            <a:off x="1371600" y="304800"/>
            <a:ext cx="673417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sr-Cyrl-CS" sz="2800" b="1" dirty="0">
                <a:latin typeface="Tahoma" pitchFamily="34" charset="0"/>
              </a:rPr>
              <a:t>ОБНАВЉАЊЕ</a:t>
            </a:r>
            <a:r>
              <a:rPr lang="sr-Latn-CS" sz="2800" b="1" dirty="0">
                <a:latin typeface="Tahoma" pitchFamily="34" charset="0"/>
              </a:rPr>
              <a:t> </a:t>
            </a:r>
            <a:r>
              <a:rPr lang="sr-Cyrl-CS" sz="2800" b="1" dirty="0">
                <a:latin typeface="Tahoma" pitchFamily="34" charset="0"/>
              </a:rPr>
              <a:t>ЗАЛИХА</a:t>
            </a:r>
            <a:r>
              <a:rPr lang="sr-Latn-CS" sz="2800" b="1" dirty="0">
                <a:latin typeface="Tahoma" pitchFamily="34" charset="0"/>
              </a:rPr>
              <a:t> </a:t>
            </a:r>
            <a:r>
              <a:rPr lang="sr-Cyrl-CS" sz="2800" b="1" dirty="0">
                <a:latin typeface="Tahoma" pitchFamily="34" charset="0"/>
              </a:rPr>
              <a:t>ГЛИКОГЕНА</a:t>
            </a:r>
            <a:endParaRPr lang="en-US" sz="2800" b="1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6252848"/>
      </p:ext>
    </p:extLst>
  </p:cSld>
  <p:clrMapOvr>
    <a:masterClrMapping/>
  </p:clrMapOvr>
  <p:transition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512" y="260648"/>
            <a:ext cx="8229600" cy="1371600"/>
          </a:xfrm>
        </p:spPr>
        <p:txBody>
          <a:bodyPr/>
          <a:lstStyle/>
          <a:p>
            <a:pPr eaLnBrk="1" hangingPunct="1">
              <a:defRPr/>
            </a:pPr>
            <a:r>
              <a:rPr lang="sr-Cyrl-RS" sz="2800" dirty="0" smtClean="0"/>
              <a:t>ДОПУНА ЗАЛИХА ГЛИКОГЕНА</a:t>
            </a:r>
            <a:br>
              <a:rPr lang="sr-Cyrl-RS" sz="2800" dirty="0" smtClean="0"/>
            </a:br>
            <a:r>
              <a:rPr lang="en-US" sz="2800" dirty="0" smtClean="0"/>
              <a:t>,,</a:t>
            </a:r>
            <a:r>
              <a:rPr lang="sr-Cyrl-CS" sz="2800" dirty="0" smtClean="0"/>
              <a:t>ГЛИКОГЕНСКО</a:t>
            </a:r>
            <a:r>
              <a:rPr lang="sr-Latn-CS" sz="2800" dirty="0" smtClean="0"/>
              <a:t> </a:t>
            </a:r>
            <a:r>
              <a:rPr lang="sr-Cyrl-CS" sz="2800" dirty="0" smtClean="0"/>
              <a:t>ПУЊЕЊЕ</a:t>
            </a:r>
            <a:r>
              <a:rPr lang="en-US" sz="2800" dirty="0" smtClean="0"/>
              <a:t>,,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663700"/>
            <a:ext cx="8229600" cy="5410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SzTx/>
              <a:buFontTx/>
              <a:buChar char="•"/>
              <a:defRPr/>
            </a:pPr>
            <a:r>
              <a:rPr lang="sr-Cyrl-CS" sz="2400" b="1" dirty="0" smtClean="0"/>
              <a:t>КРАТКОТРАЈНО-ЗА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ТАКМИЧЕЊА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ДУЖА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ОД</a:t>
            </a:r>
            <a:r>
              <a:rPr lang="sr-Latn-CS" sz="2400" b="1" dirty="0" smtClean="0"/>
              <a:t> 90 </a:t>
            </a:r>
            <a:r>
              <a:rPr lang="sr-Cyrl-CS" sz="2400" b="1" dirty="0" smtClean="0"/>
              <a:t>МИНУТА</a:t>
            </a:r>
            <a:r>
              <a:rPr lang="sr-Latn-CS" sz="2400" b="1" dirty="0" smtClean="0"/>
              <a:t> (</a:t>
            </a:r>
            <a:r>
              <a:rPr lang="sr-Cyrl-CS" sz="2400" b="1" dirty="0" smtClean="0"/>
              <a:t>ТЕНИС</a:t>
            </a:r>
            <a:r>
              <a:rPr lang="sr-Latn-CS" sz="2400" b="1" dirty="0" smtClean="0"/>
              <a:t>, </a:t>
            </a:r>
            <a:r>
              <a:rPr lang="sr-Cyrl-CS" sz="2400" b="1" dirty="0" smtClean="0"/>
              <a:t>БИЦИКЛИЗАМ</a:t>
            </a:r>
            <a:r>
              <a:rPr lang="sr-Latn-CS" sz="2400" b="1" dirty="0" smtClean="0"/>
              <a:t>, </a:t>
            </a:r>
            <a:r>
              <a:rPr lang="sr-Cyrl-CS" sz="2400" b="1" dirty="0" smtClean="0"/>
              <a:t>МАРАТОН</a:t>
            </a:r>
            <a:r>
              <a:rPr lang="sr-Latn-CS" sz="2400" b="1" dirty="0" smtClean="0"/>
              <a:t>, </a:t>
            </a:r>
            <a:r>
              <a:rPr lang="sr-Cyrl-CS" sz="2400" b="1" dirty="0" smtClean="0"/>
              <a:t>ИТД</a:t>
            </a:r>
            <a:r>
              <a:rPr lang="sr-Latn-CS" sz="2400" b="1" dirty="0" smtClean="0"/>
              <a:t>.)</a:t>
            </a:r>
          </a:p>
          <a:p>
            <a:pPr eaLnBrk="1" hangingPunct="1">
              <a:lnSpc>
                <a:spcPct val="80000"/>
              </a:lnSpc>
              <a:buSzTx/>
              <a:buFontTx/>
              <a:buChar char="•"/>
              <a:defRPr/>
            </a:pPr>
            <a:r>
              <a:rPr lang="sr-Cyrl-CS" sz="2400" b="1" dirty="0" smtClean="0"/>
              <a:t>ОПТИМАЛНО-СЕДМОДНЕВНО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ПУЊЕЊЕ</a:t>
            </a:r>
            <a:r>
              <a:rPr lang="sr-Latn-CS" sz="2400" b="1" dirty="0" smtClean="0"/>
              <a:t> – </a:t>
            </a:r>
            <a:r>
              <a:rPr lang="sr-Cyrl-CS" sz="2400" b="1" dirty="0" smtClean="0"/>
              <a:t>СЕДАМ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ДАНА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ПРЕ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ТАКМИЧЕЊА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СЕ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ПОВЕЋАВА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УНОС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УГЉЕНИХ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ХИДРАТА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И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ТЕЧНОСТИ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ДОК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СЕ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СМАЊУЈЕ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ИНТЕНЗИТЕТ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ТРЕНИНГА</a:t>
            </a:r>
            <a:endParaRPr lang="sr-Latn-CS" sz="2400" b="1" dirty="0" smtClean="0"/>
          </a:p>
          <a:p>
            <a:pPr eaLnBrk="1" hangingPunct="1">
              <a:lnSpc>
                <a:spcPct val="80000"/>
              </a:lnSpc>
              <a:buSzTx/>
              <a:buFontTx/>
              <a:buChar char="•"/>
              <a:defRPr/>
            </a:pPr>
            <a:r>
              <a:rPr lang="sr-Cyrl-CS" sz="2400" b="1" dirty="0" smtClean="0"/>
              <a:t>РАНИЈЕ</a:t>
            </a:r>
            <a:r>
              <a:rPr lang="en-US" sz="2400" b="1" dirty="0" smtClean="0"/>
              <a:t> </a:t>
            </a:r>
            <a:r>
              <a:rPr lang="sr-Cyrl-CS" sz="2400" b="1" dirty="0" smtClean="0"/>
              <a:t>СЕ</a:t>
            </a:r>
            <a:r>
              <a:rPr lang="en-US" sz="2400" b="1" dirty="0" smtClean="0"/>
              <a:t> </a:t>
            </a:r>
            <a:r>
              <a:rPr lang="sr-Cyrl-CS" sz="2400" b="1" dirty="0" smtClean="0"/>
              <a:t>КОРИСТИО</a:t>
            </a:r>
            <a:r>
              <a:rPr lang="en-US" sz="2400" b="1" dirty="0" smtClean="0"/>
              <a:t> </a:t>
            </a:r>
            <a:r>
              <a:rPr lang="sr-Cyrl-CS" sz="2400" b="1" dirty="0" smtClean="0"/>
              <a:t>СЛЕДЕЋИ</a:t>
            </a:r>
            <a:r>
              <a:rPr lang="en-US" sz="2400" b="1" dirty="0" smtClean="0"/>
              <a:t> </a:t>
            </a:r>
            <a:r>
              <a:rPr lang="sr-Cyrl-CS" sz="2400" b="1" dirty="0" smtClean="0"/>
              <a:t>МОДЕЛ</a:t>
            </a:r>
            <a:r>
              <a:rPr lang="sr-Latn-CS" sz="2400" b="1" dirty="0" smtClean="0"/>
              <a:t>: 3-4 </a:t>
            </a:r>
            <a:r>
              <a:rPr lang="sr-Cyrl-CS" sz="2400" b="1" dirty="0" smtClean="0"/>
              <a:t>ДАНА</a:t>
            </a:r>
            <a:r>
              <a:rPr lang="sr-Latn-CS" sz="2400" b="1" dirty="0" smtClean="0"/>
              <a:t> – (</a:t>
            </a:r>
            <a:r>
              <a:rPr lang="sr-Cyrl-CS" sz="2400" b="1" dirty="0" smtClean="0"/>
              <a:t>ФАЗА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ПРАЖЊЕЊА</a:t>
            </a:r>
            <a:r>
              <a:rPr lang="sr-Latn-CS" sz="2400" b="1" dirty="0" smtClean="0"/>
              <a:t>) </a:t>
            </a:r>
            <a:r>
              <a:rPr lang="sr-Cyrl-CS" sz="2400" b="1" dirty="0" smtClean="0"/>
              <a:t>ТЕШКИ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ТРЕНИНЗИ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И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НИЗАК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УНОС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УГЉЕНИХ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ХИДРАТА</a:t>
            </a:r>
            <a:r>
              <a:rPr lang="sr-Latn-CS" sz="2400" b="1" dirty="0" smtClean="0"/>
              <a:t>, </a:t>
            </a:r>
            <a:r>
              <a:rPr lang="sr-Cyrl-CS" sz="2400" b="1" dirty="0" smtClean="0"/>
              <a:t>ПОТОМ</a:t>
            </a:r>
            <a:r>
              <a:rPr lang="sr-Latn-CS" sz="2400" b="1" dirty="0" smtClean="0"/>
              <a:t> 3-4 </a:t>
            </a:r>
            <a:r>
              <a:rPr lang="sr-Cyrl-CS" sz="2400" b="1" dirty="0" smtClean="0"/>
              <a:t>ДАНА</a:t>
            </a:r>
            <a:r>
              <a:rPr lang="sr-Latn-CS" sz="2400" b="1" dirty="0" smtClean="0"/>
              <a:t> – (</a:t>
            </a:r>
            <a:r>
              <a:rPr lang="sr-Cyrl-CS" sz="2400" b="1" dirty="0" smtClean="0"/>
              <a:t>ФАЗА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ПУЊЕЊА</a:t>
            </a:r>
            <a:r>
              <a:rPr lang="sr-Latn-CS" sz="2400" b="1" dirty="0" smtClean="0"/>
              <a:t>) </a:t>
            </a:r>
            <a:r>
              <a:rPr lang="sr-Cyrl-CS" sz="2400" b="1" dirty="0" smtClean="0"/>
              <a:t>УМЕРЕНИ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ТРЕНИНЗИ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И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ВЕЛИКЕ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КОЛИЧИНЕ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УГЉЕНИХ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ХИДРАТА</a:t>
            </a:r>
            <a:endParaRPr lang="sr-Latn-CS" sz="2400" b="1" dirty="0" smtClean="0"/>
          </a:p>
          <a:p>
            <a:pPr eaLnBrk="1" hangingPunct="1">
              <a:lnSpc>
                <a:spcPct val="80000"/>
              </a:lnSpc>
              <a:buSzTx/>
              <a:buFontTx/>
              <a:buChar char="•"/>
              <a:defRPr/>
            </a:pPr>
            <a:r>
              <a:rPr lang="sr-Cyrl-CS" sz="2400" b="1" dirty="0" smtClean="0"/>
              <a:t>РЕЗЕРВЕ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ГЛИКОГЕНА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ОДЛАЖУ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ЗАМОР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И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ПРОДУЖАВАЈУ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ТРАЈАЊЕ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ВЕОМА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ТЕШКОГ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ФИЗИЧКОГ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НАПОРА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ЗА</a:t>
            </a:r>
            <a:r>
              <a:rPr lang="sr-Latn-CS" sz="2400" b="1" dirty="0" smtClean="0"/>
              <a:t> 20% </a:t>
            </a:r>
            <a:r>
              <a:rPr lang="sr-Cyrl-CS" sz="2400" b="1" dirty="0" smtClean="0"/>
              <a:t>И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ПОЈАЧАВАЈУ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АКТИВНОСТ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ЗА</a:t>
            </a:r>
            <a:r>
              <a:rPr lang="sr-Latn-CS" sz="2400" b="1" dirty="0" smtClean="0"/>
              <a:t> 2-3%</a:t>
            </a:r>
            <a:endParaRPr lang="en-US" sz="2400" b="1" baseline="30000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800" dirty="0" smtClean="0"/>
              <a:t>					</a:t>
            </a:r>
            <a:endParaRPr lang="en-US" sz="1800" b="1" dirty="0" smtClean="0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77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11188" y="1268413"/>
            <a:ext cx="8229600" cy="472598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endParaRPr lang="sr-Latn-CS" sz="19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  <a:defRPr/>
            </a:pPr>
            <a:endParaRPr lang="sr-Latn-CS" sz="19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  <a:defRPr/>
            </a:pPr>
            <a:r>
              <a:rPr lang="sr-Latn-CS" sz="3000" smtClean="0"/>
              <a:t>Потребe спортиста за витамин</a:t>
            </a:r>
            <a:r>
              <a:rPr lang="sr-Cyrl-RS" sz="3000" smtClean="0"/>
              <a:t>и</a:t>
            </a:r>
            <a:r>
              <a:rPr lang="sr-Latn-CS" sz="3000" smtClean="0"/>
              <a:t>ма се не разликујu од потреба других осoба, изу</a:t>
            </a:r>
            <a:r>
              <a:rPr lang="sr-Cyrl-RS" sz="3000" smtClean="0"/>
              <a:t>з</a:t>
            </a:r>
            <a:r>
              <a:rPr lang="sr-Latn-CS" sz="3000" smtClean="0"/>
              <a:t>ев у витамин</a:t>
            </a:r>
            <a:r>
              <a:rPr lang="sr-Cyrl-RS" sz="3000" smtClean="0"/>
              <a:t>и</a:t>
            </a:r>
            <a:r>
              <a:rPr lang="sr-Latn-CS" sz="3000" smtClean="0"/>
              <a:t>ма Б-комплекса, што се објашњавa повећаном активношћу нервног, миш</a:t>
            </a:r>
            <a:r>
              <a:rPr lang="sr-Cyrl-RS" sz="3000" smtClean="0"/>
              <a:t>и</a:t>
            </a:r>
            <a:r>
              <a:rPr lang="sr-Latn-CS" sz="3000" smtClean="0"/>
              <a:t>ћног и кардиоваскуларног си</a:t>
            </a:r>
            <a:r>
              <a:rPr lang="sr-Cyrl-RS" sz="3000" smtClean="0"/>
              <a:t>с</a:t>
            </a:r>
            <a:r>
              <a:rPr lang="sr-Latn-CS" sz="3000" smtClean="0"/>
              <a:t>тема, као и повећаним </a:t>
            </a:r>
            <a:r>
              <a:rPr lang="sr-Cyrl-RS" sz="3000" smtClean="0"/>
              <a:t>м</a:t>
            </a:r>
            <a:r>
              <a:rPr lang="sr-Latn-CS" sz="3000" smtClean="0"/>
              <a:t>етаболизмо</a:t>
            </a:r>
            <a:r>
              <a:rPr lang="sr-Cyrl-RS" sz="3000" smtClean="0"/>
              <a:t>м</a:t>
            </a:r>
            <a:r>
              <a:rPr lang="sr-Latn-CS" sz="3000" smtClean="0"/>
              <a:t> шећeра, који је праћен повећаном потрошњом тиамина, рибофлавина и ниацина.</a:t>
            </a:r>
            <a:endParaRPr lang="en-US" sz="3000" smtClean="0"/>
          </a:p>
          <a:p>
            <a:pPr>
              <a:lnSpc>
                <a:spcPct val="90000"/>
              </a:lnSpc>
              <a:defRPr/>
            </a:pPr>
            <a:endParaRPr lang="sr-Latn-CS" sz="19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  <a:defRPr/>
            </a:pPr>
            <a:endParaRPr lang="en-US" sz="1900" smtClean="0"/>
          </a:p>
        </p:txBody>
      </p:sp>
    </p:spTree>
    <p:extLst>
      <p:ext uri="{BB962C8B-B14F-4D97-AF65-F5344CB8AC3E}">
        <p14:creationId xmlns:p14="http://schemas.microsoft.com/office/powerpoint/2010/main" val="1460844494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1305342"/>
            <a:ext cx="8136904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sr-Cyrl-RS" b="1" dirty="0" smtClean="0"/>
              <a:t>ПОЛИСУПЛЕМЕНТАЦИЈА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sr-Cyrl-RS" b="1" dirty="0" smtClean="0"/>
              <a:t>НЕАДЕКВАТНА  И НЕСВРСИСХОДНА ПРИМЕНА СУПЛЕМЕНАТА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sr-Cyrl-RS" b="1" dirty="0" smtClean="0"/>
              <a:t>НЕДОСТАТАК ПОЈЕДИНИХ МАКРО И МИКРОНУТРИЈИЈЕНАТА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sr-Cyrl-RS" b="1" dirty="0" smtClean="0"/>
              <a:t>ПОВЕЋАНЕ ПОТРЕБЕ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sr-Cyrl-RS" b="1" dirty="0" smtClean="0"/>
              <a:t>ИНДИВИДУАЛНИ  А НЕ ГРУПНИ ИЛИ ЕКИПНИ ПРИСТУП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sr-Cyrl-CS" b="1" dirty="0"/>
              <a:t>СВАКИ</a:t>
            </a:r>
            <a:r>
              <a:rPr lang="sr-Latn-CS" b="1" dirty="0"/>
              <a:t> </a:t>
            </a:r>
            <a:r>
              <a:rPr lang="sr-Cyrl-CS" b="1" dirty="0"/>
              <a:t>СПОРТ</a:t>
            </a:r>
            <a:r>
              <a:rPr lang="sr-Latn-CS" b="1" dirty="0"/>
              <a:t> </a:t>
            </a:r>
            <a:r>
              <a:rPr lang="sr-Cyrl-CS" b="1" dirty="0"/>
              <a:t>И</a:t>
            </a:r>
            <a:r>
              <a:rPr lang="sr-Latn-CS" b="1" dirty="0"/>
              <a:t> </a:t>
            </a:r>
            <a:r>
              <a:rPr lang="sr-Cyrl-CS" b="1" dirty="0"/>
              <a:t>СВАКИ</a:t>
            </a:r>
            <a:r>
              <a:rPr lang="sr-Latn-CS" b="1" dirty="0"/>
              <a:t> </a:t>
            </a:r>
            <a:r>
              <a:rPr lang="sr-Cyrl-CS" b="1" dirty="0"/>
              <a:t>СПОРТИСТА</a:t>
            </a:r>
            <a:r>
              <a:rPr lang="sr-Latn-CS" b="1" dirty="0"/>
              <a:t> </a:t>
            </a:r>
            <a:r>
              <a:rPr lang="sr-Cyrl-CS" b="1" dirty="0"/>
              <a:t>ИМА</a:t>
            </a:r>
            <a:r>
              <a:rPr lang="sr-Latn-CS" b="1" dirty="0"/>
              <a:t> </a:t>
            </a:r>
            <a:r>
              <a:rPr lang="sr-Cyrl-CS" b="1" dirty="0"/>
              <a:t>ЈЕДИНСТВЕН</a:t>
            </a:r>
            <a:r>
              <a:rPr lang="sr-Latn-CS" b="1" dirty="0"/>
              <a:t> </a:t>
            </a:r>
            <a:r>
              <a:rPr lang="sr-Cyrl-CS" b="1" dirty="0"/>
              <a:t>НИЗ</a:t>
            </a:r>
            <a:r>
              <a:rPr lang="sr-Latn-CS" b="1" dirty="0"/>
              <a:t> </a:t>
            </a:r>
            <a:r>
              <a:rPr lang="sr-Cyrl-RS" b="1" dirty="0" smtClean="0"/>
              <a:t>НУТРИТИВНИХ </a:t>
            </a:r>
            <a:r>
              <a:rPr lang="sr-Cyrl-CS" b="1" dirty="0" smtClean="0"/>
              <a:t>ПОТРЕБА</a:t>
            </a:r>
            <a:r>
              <a:rPr lang="sr-Latn-CS" b="1" dirty="0" smtClean="0"/>
              <a:t> </a:t>
            </a:r>
            <a:r>
              <a:rPr lang="sr-Cyrl-CS" b="1" dirty="0"/>
              <a:t>И</a:t>
            </a:r>
            <a:r>
              <a:rPr lang="sr-Latn-CS" b="1" dirty="0"/>
              <a:t> </a:t>
            </a:r>
            <a:r>
              <a:rPr lang="sr-Cyrl-CS" b="1" dirty="0"/>
              <a:t>ЦИЉЕВА</a:t>
            </a:r>
            <a:endParaRPr lang="en-US" b="1" dirty="0"/>
          </a:p>
          <a:p>
            <a:pPr>
              <a:lnSpc>
                <a:spcPct val="150000"/>
              </a:lnSpc>
              <a:buFontTx/>
              <a:buChar char="•"/>
              <a:defRPr/>
            </a:pPr>
            <a:endParaRPr lang="sr-Cyrl-RS" b="1" dirty="0" smtClean="0">
              <a:solidFill>
                <a:schemeClr val="hlink"/>
              </a:solidFill>
            </a:endParaRPr>
          </a:p>
          <a:p>
            <a:pPr>
              <a:lnSpc>
                <a:spcPct val="150000"/>
              </a:lnSpc>
              <a:buFontTx/>
              <a:buChar char="•"/>
              <a:defRPr/>
            </a:pPr>
            <a:endParaRPr lang="en-US" b="1" dirty="0">
              <a:solidFill>
                <a:schemeClr val="hlink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91680" y="476672"/>
            <a:ext cx="5904656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dirty="0" smtClean="0"/>
              <a:t>ПРОБЛЕМИ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6879054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3331</Words>
  <Application>Microsoft Office PowerPoint</Application>
  <PresentationFormat>On-screen Show (4:3)</PresentationFormat>
  <Paragraphs>790</Paragraphs>
  <Slides>82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82</vt:i4>
      </vt:variant>
    </vt:vector>
  </HeadingPairs>
  <TitlesOfParts>
    <vt:vector size="83" baseType="lpstr">
      <vt:lpstr>Office Theme</vt:lpstr>
      <vt:lpstr>ФАРМАЦЕУТСКИ ПРИНЦИПИ НУТРИЦИЈЕ У  СПОРТУ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ХРАНЉИВЕ МАТЕРИЈЕ-подела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Утрошак калорија код одређених врста активности у току 30 минута  </vt:lpstr>
      <vt:lpstr>ПРЕПОРУКЕ ЗА УНОС МАКРОНУТРИЈЕНАТА</vt:lpstr>
      <vt:lpstr>PowerPoint Presentation</vt:lpstr>
      <vt:lpstr>PowerPoint Presentation</vt:lpstr>
      <vt:lpstr>PowerPoint Presentation</vt:lpstr>
      <vt:lpstr>АМИНОКИСЕЛИНЕ</vt:lpstr>
      <vt:lpstr>PowerPoint Presentation</vt:lpstr>
      <vt:lpstr>PowerPoint Presentation</vt:lpstr>
      <vt:lpstr>PowerPoint Presentation</vt:lpstr>
      <vt:lpstr>Улоге протеина у организму</vt:lpstr>
      <vt:lpstr>Дневне потребе за беланчевинама</vt:lpstr>
      <vt:lpstr>PowerPoint Presentation</vt:lpstr>
      <vt:lpstr>PowerPoint Presentation</vt:lpstr>
      <vt:lpstr>МАСТИ</vt:lpstr>
      <vt:lpstr>МАСТИ</vt:lpstr>
      <vt:lpstr>ВАРЕЊЕ И АПСОРПЦИЈА МАСТИ</vt:lpstr>
      <vt:lpstr>ЛИПИДИ У КРВИ</vt:lpstr>
      <vt:lpstr>Препоручени дневни унос масти</vt:lpstr>
      <vt:lpstr>Угљени хидрати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ДИЈЕТНА ВЛАКНА</vt:lpstr>
      <vt:lpstr>УГЉЕНИ ХИДРАТИ-ВАРЕЊЕ И АПСОРПЦИЈА</vt:lpstr>
      <vt:lpstr>PowerPoint Presentation</vt:lpstr>
      <vt:lpstr>Гликемијски индекс-ГИ </vt:lpstr>
      <vt:lpstr>PowerPoint Presentation</vt:lpstr>
      <vt:lpstr>Унос угљених хидрата-препоруке</vt:lpstr>
      <vt:lpstr>Обнављање резерви гликогена</vt:lpstr>
      <vt:lpstr>PowerPoint Presentation</vt:lpstr>
      <vt:lpstr>PowerPoint Presentation</vt:lpstr>
      <vt:lpstr>PowerPoint Presentation</vt:lpstr>
      <vt:lpstr>ДОПУНА ЗАЛИХА ГЛИКОГЕНА ,,ГЛИКОГЕНСКО ПУЊЕЊЕ,,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ФАРМАЦЕУТСКИ ПРИНЦИПИ НУТРИЦИЈЕ У  СПОРТУ</dc:title>
  <dc:creator>Promocija</dc:creator>
  <cp:lastModifiedBy>Promocija</cp:lastModifiedBy>
  <cp:revision>11</cp:revision>
  <dcterms:created xsi:type="dcterms:W3CDTF">2018-10-19T07:53:03Z</dcterms:created>
  <dcterms:modified xsi:type="dcterms:W3CDTF">2018-10-19T09:48:16Z</dcterms:modified>
</cp:coreProperties>
</file>